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96" r:id="rId1"/>
  </p:sldMasterIdLst>
  <p:notesMasterIdLst>
    <p:notesMasterId r:id="rId13"/>
  </p:notesMasterIdLst>
  <p:sldIdLst>
    <p:sldId id="471" r:id="rId2"/>
    <p:sldId id="433" r:id="rId3"/>
    <p:sldId id="427" r:id="rId4"/>
    <p:sldId id="474" r:id="rId5"/>
    <p:sldId id="429" r:id="rId6"/>
    <p:sldId id="437" r:id="rId7"/>
    <p:sldId id="466" r:id="rId8"/>
    <p:sldId id="434" r:id="rId9"/>
    <p:sldId id="430" r:id="rId10"/>
    <p:sldId id="472" r:id="rId11"/>
    <p:sldId id="473" r:id="rId12"/>
  </p:sldIdLst>
  <p:sldSz cx="9144000" cy="5715000" type="screen16x10"/>
  <p:notesSz cx="6858000" cy="9144000"/>
  <p:embeddedFontLst>
    <p:embeddedFont>
      <p:font typeface="Orly's Font 2" charset="0"/>
      <p:regular r:id="rId14"/>
    </p:embeddedFont>
    <p:embeddedFont>
      <p:font typeface="Verdana" pitchFamily="34" charset="0"/>
      <p:regular r:id="rId15"/>
      <p:bold r:id="rId16"/>
      <p:italic r:id="rId17"/>
      <p:boldItalic r:id="rId18"/>
    </p:embeddedFont>
    <p:embeddedFont>
      <p:font typeface="Orly's Font" charset="0"/>
      <p:regular r:id="rId19"/>
    </p:embeddedFont>
    <p:embeddedFont>
      <p:font typeface="Calibri" pitchFamily="34" charset="0"/>
      <p:regular r:id="rId20"/>
      <p:bold r:id="rId21"/>
      <p:italic r:id="rId22"/>
      <p:boldItalic r:id="rId23"/>
    </p:embeddedFont>
    <p:embeddedFont>
      <p:font typeface="Mangal" pitchFamily="2"/>
      <p:regular r:id="rId24"/>
    </p:embeddedFont>
  </p:embeddedFontLst>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764F00"/>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79041" autoAdjust="0"/>
  </p:normalViewPr>
  <p:slideViewPr>
    <p:cSldViewPr>
      <p:cViewPr>
        <p:scale>
          <a:sx n="72" d="100"/>
          <a:sy n="72" d="100"/>
        </p:scale>
        <p:origin x="-546" y="-504"/>
      </p:cViewPr>
      <p:guideLst>
        <p:guide orient="horz" pos="1512"/>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490" y="-72"/>
      </p:cViewPr>
      <p:guideLst>
        <p:guide orient="horz" pos="2880"/>
        <p:guide pos="2160"/>
      </p:guideLst>
    </p:cSldViewPr>
  </p:notesViewPr>
  <p:gridSpacing cx="117043200" cy="117043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1139CB-FC8D-44BF-B5C4-C14ECADF62A0}" type="datetimeFigureOut">
              <a:rPr lang="en-US" smtClean="0"/>
              <a:pPr/>
              <a:t>9/3/2012</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CE615-EFDB-420A-87DA-FB6ECB7719F7}" type="slidenum">
              <a:rPr lang="en-US" smtClean="0"/>
              <a:pPr/>
              <a:t>‹#›</a:t>
            </a:fld>
            <a:endParaRPr lang="en-US"/>
          </a:p>
        </p:txBody>
      </p:sp>
    </p:spTree>
    <p:extLst>
      <p:ext uri="{BB962C8B-B14F-4D97-AF65-F5344CB8AC3E}">
        <p14:creationId xmlns="" xmlns:p14="http://schemas.microsoft.com/office/powerpoint/2010/main" val="3385030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smtClean="0"/>
              <a:t>In</a:t>
            </a:r>
            <a:r>
              <a:rPr lang="en-US" baseline="0" dirty="0" smtClean="0"/>
              <a:t> the example, I will draw an equal sign between the two ratios and then draw a line through it to illustrate equal or not equal.</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a:t>
            </a:fld>
            <a:endParaRPr lang="en-US" dirty="0"/>
          </a:p>
        </p:txBody>
      </p:sp>
    </p:spTree>
    <p:extLst>
      <p:ext uri="{BB962C8B-B14F-4D97-AF65-F5344CB8AC3E}">
        <p14:creationId xmlns="" xmlns:p14="http://schemas.microsoft.com/office/powerpoint/2010/main" val="2095878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--On the Extension Activities slide(s)</a:t>
            </a:r>
            <a:r>
              <a:rPr lang="en-US" baseline="0" dirty="0" smtClean="0"/>
              <a:t> you should describe 2-3 activities written with students as the audience (not teachers). Each extension activity should push the students a bit further with the lesson but in a different application or context. Each activity should be designed to take roughly 20-40 minutes. Teachers will likely display the slide in class and then assign an activity to a student or group for additional practice and differentiation. Ideally, these Extension Activities will be created such that a teacher can differentiate instruction by giving more difficult extension activities to students who have shown mastery of the lesson, and less difficult activities to students who are not yet proficient.</a:t>
            </a:r>
          </a:p>
          <a:p>
            <a:r>
              <a:rPr lang="en-US" baseline="0" dirty="0" smtClean="0"/>
              <a:t>--If you need more than one slide to list your extension activities, feel free to copy and paste this slide!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10</a:t>
            </a:fld>
            <a:endParaRPr lang="en-US"/>
          </a:p>
        </p:txBody>
      </p:sp>
    </p:spTree>
    <p:extLst>
      <p:ext uri="{BB962C8B-B14F-4D97-AF65-F5344CB8AC3E}">
        <p14:creationId xmlns="" xmlns:p14="http://schemas.microsoft.com/office/powerpoint/2010/main" val="1136661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--”Quick Quiz” is an easy way to check for student understanding at the end of a lesson. On this slide, you’ll simply display 2 problems that are similar to the previous examples. That’s it! You won’t be recording a video of this slide and when teachers download the slides, they’ll direct their students through the example on their own so you don’t need to show an answer to the question.</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11</a:t>
            </a:fld>
            <a:endParaRPr lang="en-US"/>
          </a:p>
        </p:txBody>
      </p:sp>
    </p:spTree>
    <p:extLst>
      <p:ext uri="{BB962C8B-B14F-4D97-AF65-F5344CB8AC3E}">
        <p14:creationId xmlns="" xmlns:p14="http://schemas.microsoft.com/office/powerpoint/2010/main" val="1104338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our lesson</a:t>
            </a:r>
            <a:r>
              <a:rPr lang="en-US" baseline="0" dirty="0" smtClean="0"/>
              <a:t> objective. Keep it as short and student-friendly as possible. Put what they will learn in green and then how they’ll learn it in blue. For example, “</a:t>
            </a:r>
            <a:r>
              <a:rPr lang="en-US" sz="1200" dirty="0" smtClean="0">
                <a:solidFill>
                  <a:schemeClr val="accent5"/>
                </a:solidFill>
                <a:latin typeface="Orly's Font 2" pitchFamily="66" charset="0"/>
                <a:ea typeface="Verdana" pitchFamily="34" charset="0"/>
                <a:cs typeface="Verdana" pitchFamily="34" charset="0"/>
              </a:rPr>
              <a:t>In this lesson you will learn how to compare fractions with different denominators</a:t>
            </a:r>
            <a:r>
              <a:rPr lang="en-US" sz="1200" dirty="0" smtClean="0">
                <a:latin typeface="Orly's Font 2" pitchFamily="66" charset="0"/>
                <a:ea typeface="Verdana" pitchFamily="34" charset="0"/>
                <a:cs typeface="Verdana" pitchFamily="34" charset="0"/>
              </a:rPr>
              <a:t> </a:t>
            </a:r>
            <a:r>
              <a:rPr lang="en-US" sz="1200" dirty="0" smtClean="0">
                <a:solidFill>
                  <a:schemeClr val="accent1"/>
                </a:solidFill>
                <a:latin typeface="Orly's Font 2" pitchFamily="66" charset="0"/>
                <a:ea typeface="Verdana" pitchFamily="34" charset="0"/>
                <a:cs typeface="Verdana" pitchFamily="34" charset="0"/>
              </a:rPr>
              <a:t>by using a number line.”</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2</a:t>
            </a:fld>
            <a:endParaRPr lang="en-US"/>
          </a:p>
        </p:txBody>
      </p:sp>
    </p:spTree>
    <p:extLst>
      <p:ext uri="{BB962C8B-B14F-4D97-AF65-F5344CB8AC3E}">
        <p14:creationId xmlns="" xmlns:p14="http://schemas.microsoft.com/office/powerpoint/2010/main" val="475590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--Some</a:t>
            </a:r>
            <a:r>
              <a:rPr lang="en-US" baseline="0" dirty="0" smtClean="0"/>
              <a:t> lessons may build off of previous lessons. In those cases, it may be helpful to include one or more review slides. Use these slides to remind students of previous concepts you’ve taught in other lessons. </a:t>
            </a:r>
          </a:p>
          <a:p>
            <a:r>
              <a:rPr lang="en-US" baseline="0" dirty="0" smtClean="0"/>
              <a:t>--Feel free to move or resize the blue text box to fit your content.</a:t>
            </a:r>
          </a:p>
          <a:p>
            <a:r>
              <a:rPr lang="en-US" baseline="0" dirty="0" smtClean="0"/>
              <a:t>--Remember that you can add multiple “Let’s Review” slides if you need them or you can just delete this slide!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3</a:t>
            </a:fld>
            <a:endParaRPr lang="en-US"/>
          </a:p>
        </p:txBody>
      </p:sp>
    </p:spTree>
    <p:extLst>
      <p:ext uri="{BB962C8B-B14F-4D97-AF65-F5344CB8AC3E}">
        <p14:creationId xmlns="" xmlns:p14="http://schemas.microsoft.com/office/powerpoint/2010/main" val="4247606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--For some lessons it may be best to include a slide or two about “A Common Mistake.” These slides show students what mistakes to avoid so that they can follow the Core Lessons more easily.</a:t>
            </a:r>
          </a:p>
          <a:p>
            <a:r>
              <a:rPr lang="en-US" baseline="0" dirty="0" smtClean="0"/>
              <a:t>--Feel free to move or resize the blue text box to fit your content.</a:t>
            </a:r>
          </a:p>
          <a:p>
            <a:r>
              <a:rPr lang="en-US" baseline="0" dirty="0" smtClean="0"/>
              <a:t>--Remember that you can add multiple “A Common Mistake” slides if you need them or you can just delete this slide!</a:t>
            </a:r>
            <a:endParaRPr lang="en-US" dirty="0" smtClean="0"/>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4</a:t>
            </a:fld>
            <a:endParaRPr lang="en-US"/>
          </a:p>
        </p:txBody>
      </p:sp>
    </p:spTree>
    <p:extLst>
      <p:ext uri="{BB962C8B-B14F-4D97-AF65-F5344CB8AC3E}">
        <p14:creationId xmlns:p14="http://schemas.microsoft.com/office/powerpoint/2010/main" xmlns="" val="166981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5</a:t>
            </a:fld>
            <a:endParaRPr lang="en-US"/>
          </a:p>
        </p:txBody>
      </p:sp>
    </p:spTree>
    <p:extLst>
      <p:ext uri="{BB962C8B-B14F-4D97-AF65-F5344CB8AC3E}">
        <p14:creationId xmlns="" xmlns:p14="http://schemas.microsoft.com/office/powerpoint/2010/main" val="2226989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--We’ve included a second</a:t>
            </a:r>
            <a:r>
              <a:rPr lang="en-US" baseline="0" dirty="0" smtClean="0"/>
              <a:t> “Core Lesson” slide for you. If you don’t need this, just delete it, and if you need more you can copy and paste the entire slide or add a blank “Core Lesson” template slide by clicking on arrow below “New Slide” menu.</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6</a:t>
            </a:fld>
            <a:endParaRPr lang="en-US"/>
          </a:p>
        </p:txBody>
      </p:sp>
    </p:spTree>
    <p:extLst>
      <p:ext uri="{BB962C8B-B14F-4D97-AF65-F5344CB8AC3E}">
        <p14:creationId xmlns="" xmlns:p14="http://schemas.microsoft.com/office/powerpoint/2010/main" val="388821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--Here’s a third</a:t>
            </a:r>
            <a:r>
              <a:rPr lang="en-US" baseline="0" dirty="0" smtClean="0"/>
              <a:t> “Core Lesson” slide for you. If you don’t need this, just delete it, and if you need more you can copy and paste the entire slide or add a blank “Core Lesson” template slide by clicking on arrow below “New Slide” menu.</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7</a:t>
            </a:fld>
            <a:endParaRPr lang="en-US"/>
          </a:p>
        </p:txBody>
      </p:sp>
    </p:spTree>
    <p:extLst>
      <p:ext uri="{BB962C8B-B14F-4D97-AF65-F5344CB8AC3E}">
        <p14:creationId xmlns="" xmlns:p14="http://schemas.microsoft.com/office/powerpoint/2010/main" val="3888216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--This is the lesson conclusion. On this slide you’ll change your original lesson objective to past tense and explain what the student has just learned. You can retype it here or you can delete the text on this slide and then just copy and paste the text box from the original Lesson Objective slide and then edit it to make it past tense!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8</a:t>
            </a:fld>
            <a:endParaRPr lang="en-US"/>
          </a:p>
        </p:txBody>
      </p:sp>
    </p:spTree>
    <p:extLst>
      <p:ext uri="{BB962C8B-B14F-4D97-AF65-F5344CB8AC3E}">
        <p14:creationId xmlns="" xmlns:p14="http://schemas.microsoft.com/office/powerpoint/2010/main" val="3320296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“Guided Practice” should include 1 practice problem that targets the skill that was used in the Core Lesson. Use the same vocabulary and process you used in the original lesson to solve this problem. You’ll be making a video in which you solve this question using your tablet and pen, so all you need to do is write the question on this slide.</a:t>
            </a:r>
          </a:p>
        </p:txBody>
      </p:sp>
      <p:sp>
        <p:nvSpPr>
          <p:cNvPr id="4" name="Slide Number Placeholder 3"/>
          <p:cNvSpPr>
            <a:spLocks noGrp="1"/>
          </p:cNvSpPr>
          <p:nvPr>
            <p:ph type="sldNum" sz="quarter" idx="10"/>
          </p:nvPr>
        </p:nvSpPr>
        <p:spPr/>
        <p:txBody>
          <a:bodyPr/>
          <a:lstStyle/>
          <a:p>
            <a:fld id="{5AFCE615-EFDB-420A-87DA-FB6ECB7719F7}" type="slidenum">
              <a:rPr lang="en-US" smtClean="0"/>
              <a:pPr/>
              <a:t>9</a:t>
            </a:fld>
            <a:endParaRPr lang="en-US"/>
          </a:p>
        </p:txBody>
      </p:sp>
    </p:spTree>
    <p:extLst>
      <p:ext uri="{BB962C8B-B14F-4D97-AF65-F5344CB8AC3E}">
        <p14:creationId xmlns="" xmlns:p14="http://schemas.microsoft.com/office/powerpoint/2010/main" val="1530757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543810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3">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371600"/>
            <a:ext cx="3771900" cy="388620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42900"/>
            <a:ext cx="8001000" cy="800100"/>
          </a:xfrm>
        </p:spPr>
        <p:txBody>
          <a:bodyPr/>
          <a:lstStyle>
            <a:lvl1pPr marL="0" indent="0">
              <a:buNone/>
              <a:defRPr baseline="0"/>
            </a:lvl1pPr>
          </a:lstStyle>
          <a:p>
            <a:pPr lvl="0"/>
            <a:endParaRPr lang="en-US" dirty="0"/>
          </a:p>
        </p:txBody>
      </p:sp>
      <p:sp>
        <p:nvSpPr>
          <p:cNvPr id="13" name="Text Placeholder 3"/>
          <p:cNvSpPr>
            <a:spLocks noGrp="1"/>
          </p:cNvSpPr>
          <p:nvPr>
            <p:ph type="body" sz="quarter" idx="12"/>
          </p:nvPr>
        </p:nvSpPr>
        <p:spPr>
          <a:xfrm>
            <a:off x="4686300" y="1371600"/>
            <a:ext cx="4114800" cy="11430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4" name="Text Placeholder 4"/>
          <p:cNvSpPr>
            <a:spLocks noGrp="1"/>
          </p:cNvSpPr>
          <p:nvPr>
            <p:ph type="body" sz="quarter" idx="13"/>
          </p:nvPr>
        </p:nvSpPr>
        <p:spPr>
          <a:xfrm>
            <a:off x="4686300" y="2628900"/>
            <a:ext cx="4114800" cy="11430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5" name="Text Placeholder 5"/>
          <p:cNvSpPr>
            <a:spLocks noGrp="1"/>
          </p:cNvSpPr>
          <p:nvPr>
            <p:ph type="body" sz="quarter" idx="14"/>
          </p:nvPr>
        </p:nvSpPr>
        <p:spPr>
          <a:xfrm>
            <a:off x="4686300" y="3886200"/>
            <a:ext cx="4114800" cy="11430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 xmlns:p14="http://schemas.microsoft.com/office/powerpoint/2010/main" val="271331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P spid="15" grpId="0" bui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4">
    <p:spTree>
      <p:nvGrpSpPr>
        <p:cNvPr id="1" name=""/>
        <p:cNvGrpSpPr/>
        <p:nvPr/>
      </p:nvGrpSpPr>
      <p:grpSpPr>
        <a:xfrm>
          <a:off x="0" y="0"/>
          <a:ext cx="0" cy="0"/>
          <a:chOff x="0" y="0"/>
          <a:chExt cx="0" cy="0"/>
        </a:xfrm>
      </p:grpSpPr>
      <p:sp>
        <p:nvSpPr>
          <p:cNvPr id="2" name="Rectangle 1"/>
          <p:cNvSpPr/>
          <p:nvPr userDrawn="1"/>
        </p:nvSpPr>
        <p:spPr>
          <a:xfrm>
            <a:off x="571500" y="342900"/>
            <a:ext cx="4914900" cy="457200"/>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 Placeholder 5"/>
          <p:cNvSpPr>
            <a:spLocks noGrp="1"/>
          </p:cNvSpPr>
          <p:nvPr>
            <p:ph type="body" sz="quarter" idx="11"/>
          </p:nvPr>
        </p:nvSpPr>
        <p:spPr>
          <a:xfrm>
            <a:off x="571500" y="342900"/>
            <a:ext cx="8001000" cy="457200"/>
          </a:xfrm>
        </p:spPr>
        <p:txBody>
          <a:bodyPr/>
          <a:lstStyle>
            <a:lvl1pPr marL="0" indent="0">
              <a:buNone/>
              <a:defRPr baseline="0"/>
            </a:lvl1pPr>
          </a:lstStyle>
          <a:p>
            <a:pPr lvl="0"/>
            <a:endParaRPr lang="en-US" dirty="0"/>
          </a:p>
        </p:txBody>
      </p:sp>
      <p:sp>
        <p:nvSpPr>
          <p:cNvPr id="11" name="Picture Placeholder 3"/>
          <p:cNvSpPr>
            <a:spLocks noGrp="1"/>
          </p:cNvSpPr>
          <p:nvPr>
            <p:ph type="pic" sz="quarter" idx="10" hasCustomPrompt="1"/>
          </p:nvPr>
        </p:nvSpPr>
        <p:spPr>
          <a:xfrm>
            <a:off x="685800" y="1143000"/>
            <a:ext cx="3771900" cy="4000500"/>
          </a:xfrm>
        </p:spPr>
        <p:txBody>
          <a:bodyPr/>
          <a:lstStyle>
            <a:lvl1pPr marL="0" indent="0">
              <a:buNone/>
              <a:defRPr/>
            </a:lvl1pPr>
          </a:lstStyle>
          <a:p>
            <a:r>
              <a:rPr lang="en-US" dirty="0" smtClean="0"/>
              <a:t>Insert Picture/Visual Here</a:t>
            </a:r>
            <a:endParaRPr lang="en-US" dirty="0"/>
          </a:p>
        </p:txBody>
      </p:sp>
      <p:sp>
        <p:nvSpPr>
          <p:cNvPr id="8" name="Text Placeholder 3"/>
          <p:cNvSpPr>
            <a:spLocks noGrp="1"/>
          </p:cNvSpPr>
          <p:nvPr>
            <p:ph type="body" sz="quarter" idx="12"/>
          </p:nvPr>
        </p:nvSpPr>
        <p:spPr>
          <a:xfrm>
            <a:off x="4686300" y="1371600"/>
            <a:ext cx="4114800" cy="11430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9" name="Text Placeholder 4"/>
          <p:cNvSpPr>
            <a:spLocks noGrp="1"/>
          </p:cNvSpPr>
          <p:nvPr>
            <p:ph type="body" sz="quarter" idx="13"/>
          </p:nvPr>
        </p:nvSpPr>
        <p:spPr>
          <a:xfrm>
            <a:off x="4686300" y="2628900"/>
            <a:ext cx="4114800" cy="11430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0" name="Text Placeholder 5"/>
          <p:cNvSpPr>
            <a:spLocks noGrp="1"/>
          </p:cNvSpPr>
          <p:nvPr>
            <p:ph type="body" sz="quarter" idx="14"/>
          </p:nvPr>
        </p:nvSpPr>
        <p:spPr>
          <a:xfrm>
            <a:off x="4686300" y="3886200"/>
            <a:ext cx="4114800" cy="11430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 xmlns:p14="http://schemas.microsoft.com/office/powerpoint/2010/main" val="222713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121710"/>
            <a:ext cx="7696200" cy="415396"/>
          </a:xfrm>
          <a:prstGeom prst="rect">
            <a:avLst/>
          </a:prstGeom>
        </p:spPr>
        <p:txBody>
          <a:bodyPr/>
          <a:lstStyle/>
          <a:p>
            <a:r>
              <a:rPr lang="en-US" smtClean="0"/>
              <a:t>Click to edit Master title style</a:t>
            </a:r>
            <a:endParaRPr lang="en-US"/>
          </a:p>
        </p:txBody>
      </p:sp>
    </p:spTree>
    <p:extLst>
      <p:ext uri="{BB962C8B-B14F-4D97-AF65-F5344CB8AC3E}">
        <p14:creationId xmlns="" xmlns:p14="http://schemas.microsoft.com/office/powerpoint/2010/main" val="232772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t's Review">
    <p:spTree>
      <p:nvGrpSpPr>
        <p:cNvPr id="1" name=""/>
        <p:cNvGrpSpPr/>
        <p:nvPr/>
      </p:nvGrpSpPr>
      <p:grpSpPr>
        <a:xfrm>
          <a:off x="0" y="0"/>
          <a:ext cx="0" cy="0"/>
          <a:chOff x="0" y="0"/>
          <a:chExt cx="0" cy="0"/>
        </a:xfrm>
      </p:grpSpPr>
      <p:sp>
        <p:nvSpPr>
          <p:cNvPr id="5" name="Rectangle 4"/>
          <p:cNvSpPr/>
          <p:nvPr/>
        </p:nvSpPr>
        <p:spPr bwMode="auto">
          <a:xfrm>
            <a:off x="457200" y="228600"/>
            <a:ext cx="27432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Let’s Review</a:t>
            </a:r>
            <a:endParaRPr lang="en-US" sz="2800" dirty="0">
              <a:solidFill>
                <a:schemeClr val="bg1"/>
              </a:solidFill>
              <a:latin typeface="Orly's Font 2" pitchFamily="66" charset="0"/>
            </a:endParaRPr>
          </a:p>
        </p:txBody>
      </p:sp>
    </p:spTree>
    <p:extLst>
      <p:ext uri="{BB962C8B-B14F-4D97-AF65-F5344CB8AC3E}">
        <p14:creationId xmlns="" xmlns:p14="http://schemas.microsoft.com/office/powerpoint/2010/main" val="1041883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 Common Mistake">
    <p:spTree>
      <p:nvGrpSpPr>
        <p:cNvPr id="1" name=""/>
        <p:cNvGrpSpPr/>
        <p:nvPr/>
      </p:nvGrpSpPr>
      <p:grpSpPr>
        <a:xfrm>
          <a:off x="0" y="0"/>
          <a:ext cx="0" cy="0"/>
          <a:chOff x="0" y="0"/>
          <a:chExt cx="0" cy="0"/>
        </a:xfrm>
      </p:grpSpPr>
      <p:sp>
        <p:nvSpPr>
          <p:cNvPr id="6" name="Rectangle 5"/>
          <p:cNvSpPr/>
          <p:nvPr userDrawn="1"/>
        </p:nvSpPr>
        <p:spPr bwMode="auto">
          <a:xfrm>
            <a:off x="457200" y="228600"/>
            <a:ext cx="38862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A Common Mistake</a:t>
            </a:r>
            <a:endParaRPr lang="en-US" sz="2800" dirty="0">
              <a:solidFill>
                <a:schemeClr val="bg1"/>
              </a:solidFill>
              <a:latin typeface="Orly's Font 2" pitchFamily="66" charset="0"/>
            </a:endParaRPr>
          </a:p>
        </p:txBody>
      </p:sp>
    </p:spTree>
    <p:extLst>
      <p:ext uri="{BB962C8B-B14F-4D97-AF65-F5344CB8AC3E}">
        <p14:creationId xmlns="" xmlns:p14="http://schemas.microsoft.com/office/powerpoint/2010/main" val="121902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e Lesson">
    <p:spTree>
      <p:nvGrpSpPr>
        <p:cNvPr id="1" name=""/>
        <p:cNvGrpSpPr/>
        <p:nvPr/>
      </p:nvGrpSpPr>
      <p:grpSpPr>
        <a:xfrm>
          <a:off x="0" y="0"/>
          <a:ext cx="0" cy="0"/>
          <a:chOff x="0" y="0"/>
          <a:chExt cx="0" cy="0"/>
        </a:xfrm>
      </p:grpSpPr>
      <p:sp>
        <p:nvSpPr>
          <p:cNvPr id="6" name="Rectangle 5"/>
          <p:cNvSpPr/>
          <p:nvPr userDrawn="1"/>
        </p:nvSpPr>
        <p:spPr bwMode="auto">
          <a:xfrm>
            <a:off x="457200" y="228600"/>
            <a:ext cx="27432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Core Lesson</a:t>
            </a:r>
            <a:endParaRPr lang="en-US" sz="2800" dirty="0">
              <a:solidFill>
                <a:schemeClr val="bg1"/>
              </a:solidFill>
              <a:latin typeface="Orly's Font 2" pitchFamily="66" charset="0"/>
            </a:endParaRPr>
          </a:p>
        </p:txBody>
      </p:sp>
    </p:spTree>
    <p:extLst>
      <p:ext uri="{BB962C8B-B14F-4D97-AF65-F5344CB8AC3E}">
        <p14:creationId xmlns="" xmlns:p14="http://schemas.microsoft.com/office/powerpoint/2010/main" val="245267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uided Practice">
    <p:spTree>
      <p:nvGrpSpPr>
        <p:cNvPr id="1" name=""/>
        <p:cNvGrpSpPr/>
        <p:nvPr/>
      </p:nvGrpSpPr>
      <p:grpSpPr>
        <a:xfrm>
          <a:off x="0" y="0"/>
          <a:ext cx="0" cy="0"/>
          <a:chOff x="0" y="0"/>
          <a:chExt cx="0" cy="0"/>
        </a:xfrm>
      </p:grpSpPr>
      <p:sp>
        <p:nvSpPr>
          <p:cNvPr id="6" name="Rectangle 5"/>
          <p:cNvSpPr/>
          <p:nvPr userDrawn="1"/>
        </p:nvSpPr>
        <p:spPr bwMode="auto">
          <a:xfrm>
            <a:off x="457200" y="228600"/>
            <a:ext cx="33147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Guided Practice</a:t>
            </a:r>
            <a:endParaRPr lang="en-US" sz="2800" dirty="0">
              <a:solidFill>
                <a:schemeClr val="bg1"/>
              </a:solidFill>
              <a:latin typeface="Orly's Font 2" pitchFamily="66" charset="0"/>
            </a:endParaRPr>
          </a:p>
        </p:txBody>
      </p:sp>
    </p:spTree>
    <p:extLst>
      <p:ext uri="{BB962C8B-B14F-4D97-AF65-F5344CB8AC3E}">
        <p14:creationId xmlns="" xmlns:p14="http://schemas.microsoft.com/office/powerpoint/2010/main" val="2879508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tension Activities">
    <p:spTree>
      <p:nvGrpSpPr>
        <p:cNvPr id="1" name=""/>
        <p:cNvGrpSpPr/>
        <p:nvPr/>
      </p:nvGrpSpPr>
      <p:grpSpPr>
        <a:xfrm>
          <a:off x="0" y="0"/>
          <a:ext cx="0" cy="0"/>
          <a:chOff x="0" y="0"/>
          <a:chExt cx="0" cy="0"/>
        </a:xfrm>
      </p:grpSpPr>
      <p:sp>
        <p:nvSpPr>
          <p:cNvPr id="7" name="Rectangle 6"/>
          <p:cNvSpPr/>
          <p:nvPr userDrawn="1"/>
        </p:nvSpPr>
        <p:spPr bwMode="auto">
          <a:xfrm>
            <a:off x="457200" y="228600"/>
            <a:ext cx="37719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Extension Activities</a:t>
            </a:r>
            <a:endParaRPr lang="en-US" sz="2800" dirty="0">
              <a:solidFill>
                <a:schemeClr val="bg1"/>
              </a:solidFill>
              <a:latin typeface="Orly's Font 2" pitchFamily="66" charset="0"/>
            </a:endParaRPr>
          </a:p>
        </p:txBody>
      </p:sp>
    </p:spTree>
    <p:extLst>
      <p:ext uri="{BB962C8B-B14F-4D97-AF65-F5344CB8AC3E}">
        <p14:creationId xmlns="" xmlns:p14="http://schemas.microsoft.com/office/powerpoint/2010/main" val="40528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eck for Understanding">
    <p:spTree>
      <p:nvGrpSpPr>
        <p:cNvPr id="1" name=""/>
        <p:cNvGrpSpPr/>
        <p:nvPr/>
      </p:nvGrpSpPr>
      <p:grpSpPr>
        <a:xfrm>
          <a:off x="0" y="0"/>
          <a:ext cx="0" cy="0"/>
          <a:chOff x="0" y="0"/>
          <a:chExt cx="0" cy="0"/>
        </a:xfrm>
      </p:grpSpPr>
      <p:sp>
        <p:nvSpPr>
          <p:cNvPr id="7" name="Rectangle 6"/>
          <p:cNvSpPr/>
          <p:nvPr userDrawn="1"/>
        </p:nvSpPr>
        <p:spPr bwMode="auto">
          <a:xfrm>
            <a:off x="457200" y="228600"/>
            <a:ext cx="25146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t"/>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Quick Quiz</a:t>
            </a:r>
            <a:endParaRPr lang="en-US" sz="2800" dirty="0">
              <a:solidFill>
                <a:schemeClr val="bg1"/>
              </a:solidFill>
              <a:latin typeface="Orly's Font 2" pitchFamily="66" charset="0"/>
            </a:endParaRPr>
          </a:p>
        </p:txBody>
      </p:sp>
    </p:spTree>
    <p:extLst>
      <p:ext uri="{BB962C8B-B14F-4D97-AF65-F5344CB8AC3E}">
        <p14:creationId xmlns="" xmlns:p14="http://schemas.microsoft.com/office/powerpoint/2010/main" val="40528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4686300" y="1371600"/>
            <a:ext cx="3771900" cy="388620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42900"/>
            <a:ext cx="8001000" cy="800100"/>
          </a:xfrm>
        </p:spPr>
        <p:txBody>
          <a:bodyPr/>
          <a:lstStyle>
            <a:lvl1pPr marL="0" indent="0">
              <a:buNone/>
              <a:defRPr baseline="0"/>
            </a:lvl1pPr>
          </a:lstStyle>
          <a:p>
            <a:pPr lvl="0"/>
            <a:endParaRPr lang="en-US" dirty="0"/>
          </a:p>
        </p:txBody>
      </p:sp>
      <p:sp>
        <p:nvSpPr>
          <p:cNvPr id="7" name="Text Placeholder 3"/>
          <p:cNvSpPr>
            <a:spLocks noGrp="1"/>
          </p:cNvSpPr>
          <p:nvPr>
            <p:ph type="body" sz="quarter" idx="12"/>
          </p:nvPr>
        </p:nvSpPr>
        <p:spPr>
          <a:xfrm>
            <a:off x="457200" y="1485900"/>
            <a:ext cx="4114800" cy="11430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1" name="Text Placeholder 4"/>
          <p:cNvSpPr>
            <a:spLocks noGrp="1"/>
          </p:cNvSpPr>
          <p:nvPr>
            <p:ph type="body" sz="quarter" idx="13"/>
          </p:nvPr>
        </p:nvSpPr>
        <p:spPr>
          <a:xfrm>
            <a:off x="457200" y="2743200"/>
            <a:ext cx="4114800" cy="11430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2" name="Text Placeholder 5"/>
          <p:cNvSpPr>
            <a:spLocks noGrp="1"/>
          </p:cNvSpPr>
          <p:nvPr>
            <p:ph type="body" sz="quarter" idx="14"/>
          </p:nvPr>
        </p:nvSpPr>
        <p:spPr>
          <a:xfrm>
            <a:off x="457200" y="4000500"/>
            <a:ext cx="4114800" cy="11430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 xmlns:p14="http://schemas.microsoft.com/office/powerpoint/2010/main" val="1532865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1" grpId="0" build="p"/>
      <p:bldP spid="12" grpId="0" bui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2">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371600"/>
            <a:ext cx="7772400" cy="3886200"/>
          </a:xfrm>
        </p:spPr>
        <p:txBody>
          <a:bodyPr/>
          <a:lstStyle>
            <a:lvl1pPr marL="0" indent="0">
              <a:buNone/>
              <a:defRPr baseline="0"/>
            </a:lvl1pPr>
          </a:lstStyle>
          <a:p>
            <a:r>
              <a:rPr lang="en-US" dirty="0" smtClean="0"/>
              <a:t>Insert picture/visual here and drag wherever you’d like.</a:t>
            </a:r>
            <a:endParaRPr lang="en-US" dirty="0"/>
          </a:p>
        </p:txBody>
      </p:sp>
      <p:sp>
        <p:nvSpPr>
          <p:cNvPr id="6" name="Text Placeholder 5"/>
          <p:cNvSpPr>
            <a:spLocks noGrp="1"/>
          </p:cNvSpPr>
          <p:nvPr>
            <p:ph type="body" sz="quarter" idx="11"/>
          </p:nvPr>
        </p:nvSpPr>
        <p:spPr>
          <a:xfrm>
            <a:off x="571500" y="342900"/>
            <a:ext cx="8001000" cy="800100"/>
          </a:xfrm>
        </p:spPr>
        <p:txBody>
          <a:bodyPr/>
          <a:lstStyle>
            <a:lvl1pPr marL="0" indent="0">
              <a:buNone/>
              <a:defRPr baseline="0"/>
            </a:lvl1pPr>
          </a:lstStyle>
          <a:p>
            <a:pPr lvl="0"/>
            <a:endParaRPr lang="en-US" dirty="0"/>
          </a:p>
        </p:txBody>
      </p:sp>
    </p:spTree>
    <p:extLst>
      <p:ext uri="{BB962C8B-B14F-4D97-AF65-F5344CB8AC3E}">
        <p14:creationId xmlns="" xmlns:p14="http://schemas.microsoft.com/office/powerpoint/2010/main" val="31767324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Text Placeholder 2"/>
          <p:cNvSpPr>
            <a:spLocks noGrp="1"/>
          </p:cNvSpPr>
          <p:nvPr>
            <p:ph type="body" idx="1"/>
          </p:nvPr>
        </p:nvSpPr>
        <p:spPr bwMode="auto">
          <a:xfrm>
            <a:off x="114300" y="114300"/>
            <a:ext cx="8915400" cy="480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3" name="Picture 2" descr="C:\Users\Eric Westendorf\Dropbox\LearnZillion\marketing\Logo\NEW LOGO!\LearnZillion just the long logo-01.png"/>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6629400" y="5143500"/>
            <a:ext cx="2400300" cy="480060"/>
          </a:xfrm>
          <a:prstGeom prst="rect">
            <a:avLst/>
          </a:prstGeom>
          <a:noFill/>
          <a:extLst>
            <a:ext uri="{909E8E84-426E-40DD-AFC4-6F175D3DCCD1}">
              <a14:hiddenFill xmlns=""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14" r:id="rId1"/>
    <p:sldLayoutId id="2147483709" r:id="rId2"/>
    <p:sldLayoutId id="2147483702" r:id="rId3"/>
    <p:sldLayoutId id="2147483715" r:id="rId4"/>
    <p:sldLayoutId id="2147483711" r:id="rId5"/>
    <p:sldLayoutId id="2147483713" r:id="rId6"/>
    <p:sldLayoutId id="2147483712" r:id="rId7"/>
    <p:sldLayoutId id="2147483703" r:id="rId8"/>
    <p:sldLayoutId id="2147483705" r:id="rId9"/>
    <p:sldLayoutId id="2147483704" r:id="rId10"/>
    <p:sldLayoutId id="2147483706" r:id="rId11"/>
    <p:sldLayoutId id="2147483730" r:id="rId12"/>
  </p:sldLayoutIdLst>
  <p:timing>
    <p:tnLst>
      <p:par>
        <p:cTn id="1" dur="indefinite" restart="never" nodeType="tmRoot"/>
      </p:par>
    </p:tnLst>
  </p:timing>
  <p:txStyles>
    <p:titleStyle>
      <a:lvl1pPr algn="l" rtl="0" fontAlgn="base">
        <a:spcBef>
          <a:spcPct val="0"/>
        </a:spcBef>
        <a:spcAft>
          <a:spcPct val="0"/>
        </a:spcAft>
        <a:defRPr sz="2400" b="0" kern="1200">
          <a:solidFill>
            <a:schemeClr val="tx1"/>
          </a:solidFill>
          <a:latin typeface="+mj-lt"/>
          <a:ea typeface="+mj-ea"/>
          <a:cs typeface="+mj-cs"/>
        </a:defRPr>
      </a:lvl1pPr>
      <a:lvl2pPr algn="l" rtl="0" fontAlgn="base">
        <a:spcBef>
          <a:spcPct val="0"/>
        </a:spcBef>
        <a:spcAft>
          <a:spcPct val="0"/>
        </a:spcAft>
        <a:defRPr sz="2400" b="1">
          <a:solidFill>
            <a:schemeClr val="bg1"/>
          </a:solidFill>
          <a:latin typeface="Calibri" pitchFamily="34" charset="0"/>
        </a:defRPr>
      </a:lvl2pPr>
      <a:lvl3pPr algn="l" rtl="0" fontAlgn="base">
        <a:spcBef>
          <a:spcPct val="0"/>
        </a:spcBef>
        <a:spcAft>
          <a:spcPct val="0"/>
        </a:spcAft>
        <a:defRPr sz="2400" b="1">
          <a:solidFill>
            <a:schemeClr val="bg1"/>
          </a:solidFill>
          <a:latin typeface="Calibri" pitchFamily="34" charset="0"/>
        </a:defRPr>
      </a:lvl3pPr>
      <a:lvl4pPr algn="l" rtl="0" fontAlgn="base">
        <a:spcBef>
          <a:spcPct val="0"/>
        </a:spcBef>
        <a:spcAft>
          <a:spcPct val="0"/>
        </a:spcAft>
        <a:defRPr sz="2400" b="1">
          <a:solidFill>
            <a:schemeClr val="bg1"/>
          </a:solidFill>
          <a:latin typeface="Calibri" pitchFamily="34" charset="0"/>
        </a:defRPr>
      </a:lvl4pPr>
      <a:lvl5pPr algn="l" rtl="0" fontAlgn="base">
        <a:spcBef>
          <a:spcPct val="0"/>
        </a:spcBef>
        <a:spcAft>
          <a:spcPct val="0"/>
        </a:spcAft>
        <a:defRPr sz="2400" b="1">
          <a:solidFill>
            <a:schemeClr val="bg1"/>
          </a:solidFill>
          <a:latin typeface="Calibri" pitchFamily="34" charset="0"/>
        </a:defRPr>
      </a:lvl5pPr>
      <a:lvl6pPr marL="457200" algn="l" rtl="0" fontAlgn="base">
        <a:spcBef>
          <a:spcPct val="0"/>
        </a:spcBef>
        <a:spcAft>
          <a:spcPct val="0"/>
        </a:spcAft>
        <a:defRPr sz="2400" b="1">
          <a:solidFill>
            <a:schemeClr val="bg1"/>
          </a:solidFill>
          <a:latin typeface="Calibri" pitchFamily="34" charset="0"/>
        </a:defRPr>
      </a:lvl6pPr>
      <a:lvl7pPr marL="914400" algn="l" rtl="0" fontAlgn="base">
        <a:spcBef>
          <a:spcPct val="0"/>
        </a:spcBef>
        <a:spcAft>
          <a:spcPct val="0"/>
        </a:spcAft>
        <a:defRPr sz="2400" b="1">
          <a:solidFill>
            <a:schemeClr val="bg1"/>
          </a:solidFill>
          <a:latin typeface="Calibri" pitchFamily="34" charset="0"/>
        </a:defRPr>
      </a:lvl7pPr>
      <a:lvl8pPr marL="1371600" algn="l" rtl="0" fontAlgn="base">
        <a:spcBef>
          <a:spcPct val="0"/>
        </a:spcBef>
        <a:spcAft>
          <a:spcPct val="0"/>
        </a:spcAft>
        <a:defRPr sz="2400" b="1">
          <a:solidFill>
            <a:schemeClr val="bg1"/>
          </a:solidFill>
          <a:latin typeface="Calibri" pitchFamily="34" charset="0"/>
        </a:defRPr>
      </a:lvl8pPr>
      <a:lvl9pPr marL="1828800" algn="l" rtl="0" fontAlgn="base">
        <a:spcBef>
          <a:spcPct val="0"/>
        </a:spcBef>
        <a:spcAft>
          <a:spcPct val="0"/>
        </a:spcAft>
        <a:defRPr sz="2400" b="1">
          <a:solidFill>
            <a:schemeClr val="bg1"/>
          </a:solidFill>
          <a:latin typeface="Calibri" pitchFamily="34" charset="0"/>
        </a:defRPr>
      </a:lvl9pPr>
    </p:titleStyle>
    <p:bodyStyle>
      <a:lvl1pPr marL="228600" indent="-228600" algn="l" rtl="0" fontAlgn="base">
        <a:spcBef>
          <a:spcPct val="20000"/>
        </a:spcBef>
        <a:spcAft>
          <a:spcPct val="0"/>
        </a:spcAft>
        <a:buFont typeface="Wingdings" pitchFamily="2" charset="2"/>
        <a:buChar char="§"/>
        <a:defRPr sz="2400" kern="1200">
          <a:solidFill>
            <a:schemeClr val="tx1"/>
          </a:solidFill>
          <a:latin typeface="Orly's Font 2"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2"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943100" y="2095500"/>
            <a:ext cx="5486400" cy="685800"/>
          </a:xfrm>
        </p:spPr>
        <p:txBody>
          <a:bodyPr/>
          <a:lstStyle/>
          <a:p>
            <a:pPr marL="0" indent="0" algn="ctr">
              <a:buNone/>
            </a:pPr>
            <a:r>
              <a:rPr lang="en-US" sz="2800" dirty="0" smtClean="0">
                <a:solidFill>
                  <a:schemeClr val="accent5"/>
                </a:solidFill>
              </a:rPr>
              <a:t>What is a proportional relationship?</a:t>
            </a:r>
            <a:endParaRPr lang="en-US" sz="2800" dirty="0">
              <a:solidFill>
                <a:schemeClr val="accent5"/>
              </a:solidFill>
            </a:endParaRPr>
          </a:p>
        </p:txBody>
      </p:sp>
    </p:spTree>
    <p:extLst>
      <p:ext uri="{BB962C8B-B14F-4D97-AF65-F5344CB8AC3E}">
        <p14:creationId xmlns="" xmlns:p14="http://schemas.microsoft.com/office/powerpoint/2010/main" val="307094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gray">
          <a:xfrm>
            <a:off x="0" y="1079502"/>
            <a:ext cx="9144000" cy="46935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2000" dirty="0" smtClean="0">
                <a:solidFill>
                  <a:schemeClr val="accent1"/>
                </a:solidFill>
                <a:latin typeface="Orly's Font 2" charset="0"/>
              </a:rPr>
              <a:t>Select a different groups of students in your class and record their liking of the following hobbies. Do any of these ratios have a proportional relationship?  If so, which ones?</a:t>
            </a:r>
          </a:p>
          <a:p>
            <a:r>
              <a:rPr lang="en-US" sz="2000" dirty="0" smtClean="0">
                <a:latin typeface="+mn-lt"/>
              </a:rPr>
              <a:t> </a:t>
            </a:r>
          </a:p>
          <a:p>
            <a:r>
              <a:rPr lang="en-US" sz="2000" dirty="0" smtClean="0">
                <a:solidFill>
                  <a:schemeClr val="accent5"/>
                </a:solidFill>
                <a:latin typeface="+mn-lt"/>
              </a:rPr>
              <a:t>    :</a:t>
            </a:r>
            <a:r>
              <a:rPr lang="en-US" sz="2000" dirty="0" smtClean="0">
                <a:solidFill>
                  <a:schemeClr val="accent5"/>
                </a:solidFill>
                <a:latin typeface="Orly's Font 2" charset="0"/>
              </a:rPr>
              <a:t>  students like </a:t>
            </a:r>
            <a:r>
              <a:rPr lang="en-US" sz="2000" dirty="0" smtClean="0">
                <a:solidFill>
                  <a:schemeClr val="accent1"/>
                </a:solidFill>
                <a:latin typeface="Orly's Font 2" charset="0"/>
              </a:rPr>
              <a:t>sports</a:t>
            </a:r>
            <a:r>
              <a:rPr lang="en-US" sz="2000" dirty="0" smtClean="0">
                <a:solidFill>
                  <a:schemeClr val="accent5"/>
                </a:solidFill>
                <a:latin typeface="Orly's Font 2" charset="0"/>
              </a:rPr>
              <a:t>.</a:t>
            </a:r>
          </a:p>
          <a:p>
            <a:endParaRPr lang="en-US" sz="2000" dirty="0" smtClean="0">
              <a:solidFill>
                <a:schemeClr val="accent5"/>
              </a:solidFill>
              <a:latin typeface="Orly's Font 2" charset="0"/>
            </a:endParaRPr>
          </a:p>
          <a:p>
            <a:r>
              <a:rPr lang="en-US" sz="2000" dirty="0" smtClean="0">
                <a:solidFill>
                  <a:schemeClr val="accent5"/>
                </a:solidFill>
                <a:latin typeface="Orly's Font 2" charset="0"/>
              </a:rPr>
              <a:t>    :  students like to play </a:t>
            </a:r>
            <a:r>
              <a:rPr lang="en-US" sz="2000" dirty="0" smtClean="0">
                <a:solidFill>
                  <a:schemeClr val="accent1"/>
                </a:solidFill>
                <a:latin typeface="Orly's Font 2" charset="0"/>
              </a:rPr>
              <a:t>video games</a:t>
            </a:r>
            <a:r>
              <a:rPr lang="en-US" sz="2000" dirty="0" smtClean="0">
                <a:solidFill>
                  <a:schemeClr val="accent5"/>
                </a:solidFill>
                <a:latin typeface="Orly's Font 2" charset="0"/>
              </a:rPr>
              <a:t>.</a:t>
            </a:r>
          </a:p>
          <a:p>
            <a:r>
              <a:rPr lang="en-US" sz="2000" dirty="0" smtClean="0">
                <a:solidFill>
                  <a:schemeClr val="accent5"/>
                </a:solidFill>
                <a:latin typeface="Orly's Font 2" charset="0"/>
              </a:rPr>
              <a:t> </a:t>
            </a:r>
          </a:p>
          <a:p>
            <a:r>
              <a:rPr lang="en-US" sz="2000" dirty="0" smtClean="0">
                <a:solidFill>
                  <a:schemeClr val="accent5"/>
                </a:solidFill>
                <a:latin typeface="Orly's Font 2" charset="0"/>
              </a:rPr>
              <a:t>    :  students like to </a:t>
            </a:r>
            <a:r>
              <a:rPr lang="en-US" sz="2000" dirty="0" smtClean="0">
                <a:solidFill>
                  <a:schemeClr val="accent1"/>
                </a:solidFill>
                <a:latin typeface="Orly's Font 2" charset="0"/>
              </a:rPr>
              <a:t>cook.</a:t>
            </a:r>
          </a:p>
          <a:p>
            <a:r>
              <a:rPr lang="en-US" sz="2000" dirty="0" smtClean="0">
                <a:solidFill>
                  <a:schemeClr val="accent5"/>
                </a:solidFill>
                <a:latin typeface="Orly's Font 2" charset="0"/>
              </a:rPr>
              <a:t> </a:t>
            </a:r>
          </a:p>
          <a:p>
            <a:r>
              <a:rPr lang="en-US" sz="2000" dirty="0" smtClean="0">
                <a:solidFill>
                  <a:schemeClr val="accent5"/>
                </a:solidFill>
                <a:latin typeface="Orly's Font 2" charset="0"/>
              </a:rPr>
              <a:t>   :   students like to </a:t>
            </a:r>
            <a:r>
              <a:rPr lang="en-US" sz="2000" dirty="0" smtClean="0">
                <a:solidFill>
                  <a:schemeClr val="accent1"/>
                </a:solidFill>
                <a:latin typeface="Orly's Font 2" charset="0"/>
              </a:rPr>
              <a:t>dance.</a:t>
            </a:r>
          </a:p>
          <a:p>
            <a:r>
              <a:rPr lang="en-US" sz="2000" dirty="0" smtClean="0">
                <a:solidFill>
                  <a:schemeClr val="accent1"/>
                </a:solidFill>
                <a:latin typeface="Orly's Font 2" charset="0"/>
              </a:rPr>
              <a:t> </a:t>
            </a:r>
          </a:p>
          <a:p>
            <a:r>
              <a:rPr lang="en-US" sz="2000" dirty="0" smtClean="0">
                <a:solidFill>
                  <a:schemeClr val="accent5"/>
                </a:solidFill>
                <a:latin typeface="Orly's Font 2" charset="0"/>
              </a:rPr>
              <a:t>   :  students like to </a:t>
            </a:r>
            <a:r>
              <a:rPr lang="en-US" sz="2000" dirty="0" smtClean="0">
                <a:solidFill>
                  <a:schemeClr val="accent1"/>
                </a:solidFill>
                <a:latin typeface="Orly's Font 2" charset="0"/>
              </a:rPr>
              <a:t>sing.</a:t>
            </a:r>
          </a:p>
          <a:p>
            <a:r>
              <a:rPr lang="en-US" sz="2000" dirty="0" smtClean="0">
                <a:solidFill>
                  <a:schemeClr val="accent5"/>
                </a:solidFill>
                <a:latin typeface="Orly's Font 2" charset="0"/>
              </a:rPr>
              <a:t> </a:t>
            </a:r>
          </a:p>
          <a:p>
            <a:r>
              <a:rPr lang="en-US" sz="1900" dirty="0" smtClean="0">
                <a:solidFill>
                  <a:schemeClr val="accent1"/>
                </a:solidFill>
                <a:latin typeface="Orly's Font" charset="0"/>
              </a:rPr>
              <a:t> </a:t>
            </a:r>
            <a:endParaRPr lang="en-US" sz="1900" dirty="0">
              <a:solidFill>
                <a:schemeClr val="accent1"/>
              </a:solidFill>
              <a:latin typeface="Orly's Font" charset="0"/>
            </a:endParaRPr>
          </a:p>
        </p:txBody>
      </p:sp>
    </p:spTree>
    <p:extLst>
      <p:ext uri="{BB962C8B-B14F-4D97-AF65-F5344CB8AC3E}">
        <p14:creationId xmlns="" xmlns:p14="http://schemas.microsoft.com/office/powerpoint/2010/main" val="1681963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a:spLocks/>
          </p:cNvSpPr>
          <p:nvPr/>
        </p:nvSpPr>
        <p:spPr bwMode="auto">
          <a:xfrm>
            <a:off x="685800" y="3200400"/>
            <a:ext cx="72009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endParaRPr lang="en-US" sz="2800" dirty="0">
              <a:solidFill>
                <a:schemeClr val="accent1"/>
              </a:solidFill>
            </a:endParaRPr>
          </a:p>
        </p:txBody>
      </p:sp>
      <p:sp>
        <p:nvSpPr>
          <p:cNvPr id="2049" name="Rectangle 1"/>
          <p:cNvSpPr>
            <a:spLocks noChangeArrowheads="1"/>
          </p:cNvSpPr>
          <p:nvPr/>
        </p:nvSpPr>
        <p:spPr bwMode="auto">
          <a:xfrm>
            <a:off x="685800" y="1474383"/>
            <a:ext cx="81153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accent1"/>
                </a:solidFill>
                <a:effectLst/>
                <a:latin typeface="Orly's Font 2" charset="0"/>
                <a:ea typeface="Calibri" pitchFamily="34" charset="0"/>
                <a:cs typeface="Mangal" pitchFamily="2"/>
              </a:rPr>
              <a:t>Proportional relationships can be difficult to understand.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accent1"/>
                </a:solidFill>
                <a:effectLst/>
                <a:latin typeface="Orly's Font 2" charset="0"/>
                <a:ea typeface="Calibri" pitchFamily="34" charset="0"/>
                <a:cs typeface="Mangal" pitchFamily="2"/>
              </a:rPr>
              <a:t>Describe what you would say if you were going to explain this concept to a fellow classmate who doesn’t get it.</a:t>
            </a:r>
            <a:endParaRPr kumimoji="0" lang="en-US" sz="3200" b="0" i="0" u="none" strike="noStrike" cap="none" normalizeH="0" baseline="0" dirty="0" smtClean="0">
              <a:ln>
                <a:noFill/>
              </a:ln>
              <a:solidFill>
                <a:schemeClr val="accent1"/>
              </a:solidFill>
              <a:effectLst/>
              <a:latin typeface="Orly's Font 2" charset="0"/>
            </a:endParaRPr>
          </a:p>
        </p:txBody>
      </p:sp>
    </p:spTree>
    <p:extLst>
      <p:ext uri="{BB962C8B-B14F-4D97-AF65-F5344CB8AC3E}">
        <p14:creationId xmlns="" xmlns:p14="http://schemas.microsoft.com/office/powerpoint/2010/main" val="340354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iterate type="lt">
                                    <p:tmAbs val="80"/>
                                  </p:iterate>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1409701"/>
            <a:ext cx="7429500" cy="2308324"/>
          </a:xfrm>
          <a:prstGeom prst="rect">
            <a:avLst/>
          </a:prstGeom>
          <a:noFill/>
        </p:spPr>
        <p:txBody>
          <a:bodyPr>
            <a:spAutoFit/>
          </a:bodyPr>
          <a:lstStyle/>
          <a:p>
            <a:pPr algn="ctr">
              <a:defRPr/>
            </a:pPr>
            <a:r>
              <a:rPr lang="en-US" sz="3600" dirty="0">
                <a:solidFill>
                  <a:schemeClr val="accent5"/>
                </a:solidFill>
                <a:latin typeface="Orly's Font 2" pitchFamily="66" charset="0"/>
                <a:ea typeface="Verdana" pitchFamily="34" charset="0"/>
                <a:cs typeface="Verdana" pitchFamily="34" charset="0"/>
              </a:rPr>
              <a:t>In this lesson you </a:t>
            </a:r>
            <a:r>
              <a:rPr lang="en-US" sz="3600" dirty="0" smtClean="0">
                <a:solidFill>
                  <a:schemeClr val="accent5"/>
                </a:solidFill>
                <a:latin typeface="Orly's Font 2" pitchFamily="66" charset="0"/>
                <a:ea typeface="Verdana" pitchFamily="34" charset="0"/>
                <a:cs typeface="Verdana" pitchFamily="34" charset="0"/>
              </a:rPr>
              <a:t>will learn to how to create proportional relationships </a:t>
            </a:r>
            <a:r>
              <a:rPr lang="en-US" sz="3600" dirty="0" smtClean="0">
                <a:solidFill>
                  <a:schemeClr val="accent1"/>
                </a:solidFill>
                <a:latin typeface="Orly's Font 2" pitchFamily="66" charset="0"/>
                <a:ea typeface="Verdana" pitchFamily="34" charset="0"/>
                <a:cs typeface="Verdana" pitchFamily="34" charset="0"/>
              </a:rPr>
              <a:t>by expanding ratios.  </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 xmlns:p14="http://schemas.microsoft.com/office/powerpoint/2010/main" val="399456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a:spLocks/>
          </p:cNvSpPr>
          <p:nvPr/>
        </p:nvSpPr>
        <p:spPr bwMode="auto">
          <a:xfrm>
            <a:off x="914400" y="1600200"/>
            <a:ext cx="7315200" cy="1181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A ratio is a comparison between two quantities that are related.</a:t>
            </a:r>
          </a:p>
          <a:p>
            <a:pPr marL="0" indent="0" algn="ctr">
              <a:buFont typeface="Wingdings" pitchFamily="2" charset="2"/>
              <a:buNone/>
            </a:pPr>
            <a:endParaRPr lang="en-US" sz="2800" dirty="0" smtClean="0">
              <a:solidFill>
                <a:schemeClr val="accent1"/>
              </a:solidFill>
              <a:latin typeface="Orly's Font 2" pitchFamily="66" charset="0"/>
            </a:endParaRPr>
          </a:p>
        </p:txBody>
      </p:sp>
    </p:spTree>
    <p:extLst>
      <p:ext uri="{BB962C8B-B14F-4D97-AF65-F5344CB8AC3E}">
        <p14:creationId xmlns="" xmlns:p14="http://schemas.microsoft.com/office/powerpoint/2010/main" val="65403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404660"/>
            <a:ext cx="7315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Since the ratio of pineapples to apples is 2 to 3, there must be just 2 pineapples and three apples.  </a:t>
            </a:r>
            <a:endParaRPr lang="en-US" sz="2800" dirty="0">
              <a:solidFill>
                <a:schemeClr val="accent1"/>
              </a:solidFill>
              <a:latin typeface="Orly's Font 2" pitchFamily="66" charset="0"/>
            </a:endParaRPr>
          </a:p>
        </p:txBody>
      </p:sp>
      <p:pic>
        <p:nvPicPr>
          <p:cNvPr id="142" name="Picture 141" descr="001.png"/>
          <p:cNvPicPr>
            <a:picLocks noChangeAspect="1"/>
          </p:cNvPicPr>
          <p:nvPr/>
        </p:nvPicPr>
        <p:blipFill>
          <a:blip r:embed="rId3" cstate="print"/>
          <a:srcRect/>
          <a:stretch>
            <a:fillRect/>
          </a:stretch>
        </p:blipFill>
        <p:spPr bwMode="auto">
          <a:xfrm>
            <a:off x="3314700" y="4572000"/>
            <a:ext cx="585591" cy="593724"/>
          </a:xfrm>
          <a:prstGeom prst="rect">
            <a:avLst/>
          </a:prstGeom>
          <a:noFill/>
          <a:ln w="9525">
            <a:noFill/>
            <a:miter lim="800000"/>
            <a:headEnd/>
            <a:tailEnd/>
          </a:ln>
        </p:spPr>
      </p:pic>
      <p:pic>
        <p:nvPicPr>
          <p:cNvPr id="143" name="Picture 142" descr="001.png"/>
          <p:cNvPicPr>
            <a:picLocks noChangeAspect="1"/>
          </p:cNvPicPr>
          <p:nvPr/>
        </p:nvPicPr>
        <p:blipFill>
          <a:blip r:embed="rId3" cstate="print"/>
          <a:srcRect/>
          <a:stretch>
            <a:fillRect/>
          </a:stretch>
        </p:blipFill>
        <p:spPr bwMode="auto">
          <a:xfrm>
            <a:off x="4114800" y="4572000"/>
            <a:ext cx="585591" cy="593724"/>
          </a:xfrm>
          <a:prstGeom prst="rect">
            <a:avLst/>
          </a:prstGeom>
          <a:noFill/>
          <a:ln w="9525">
            <a:noFill/>
            <a:miter lim="800000"/>
            <a:headEnd/>
            <a:tailEnd/>
          </a:ln>
        </p:spPr>
      </p:pic>
      <p:pic>
        <p:nvPicPr>
          <p:cNvPr id="145" name="Picture 144" descr="001.png"/>
          <p:cNvPicPr>
            <a:picLocks noChangeAspect="1"/>
          </p:cNvPicPr>
          <p:nvPr/>
        </p:nvPicPr>
        <p:blipFill>
          <a:blip r:embed="rId3" cstate="print"/>
          <a:srcRect/>
          <a:stretch>
            <a:fillRect/>
          </a:stretch>
        </p:blipFill>
        <p:spPr bwMode="auto">
          <a:xfrm>
            <a:off x="4914900" y="4572000"/>
            <a:ext cx="585591" cy="593724"/>
          </a:xfrm>
          <a:prstGeom prst="rect">
            <a:avLst/>
          </a:prstGeom>
          <a:noFill/>
          <a:ln w="9525">
            <a:noFill/>
            <a:miter lim="800000"/>
            <a:headEnd/>
            <a:tailEnd/>
          </a:ln>
        </p:spPr>
      </p:pic>
      <p:pic>
        <p:nvPicPr>
          <p:cNvPr id="146" name="Picture 9"/>
          <p:cNvPicPr>
            <a:picLocks noChangeAspect="1" noChangeArrowheads="1"/>
          </p:cNvPicPr>
          <p:nvPr/>
        </p:nvPicPr>
        <p:blipFill>
          <a:blip r:embed="rId4" cstate="print"/>
          <a:srcRect/>
          <a:stretch>
            <a:fillRect/>
          </a:stretch>
        </p:blipFill>
        <p:spPr bwMode="auto">
          <a:xfrm>
            <a:off x="4343400" y="3314700"/>
            <a:ext cx="552218" cy="1068388"/>
          </a:xfrm>
          <a:prstGeom prst="rect">
            <a:avLst/>
          </a:prstGeom>
          <a:noFill/>
          <a:ln w="9525">
            <a:noFill/>
            <a:miter lim="800000"/>
            <a:headEnd/>
            <a:tailEnd/>
          </a:ln>
        </p:spPr>
      </p:pic>
      <p:pic>
        <p:nvPicPr>
          <p:cNvPr id="147" name="Picture 9"/>
          <p:cNvPicPr>
            <a:picLocks noChangeAspect="1" noChangeArrowheads="1"/>
          </p:cNvPicPr>
          <p:nvPr/>
        </p:nvPicPr>
        <p:blipFill>
          <a:blip r:embed="rId4" cstate="print"/>
          <a:srcRect/>
          <a:stretch>
            <a:fillRect/>
          </a:stretch>
        </p:blipFill>
        <p:spPr bwMode="auto">
          <a:xfrm>
            <a:off x="3657600" y="3314700"/>
            <a:ext cx="552218" cy="1068388"/>
          </a:xfrm>
          <a:prstGeom prst="rect">
            <a:avLst/>
          </a:prstGeom>
          <a:noFill/>
          <a:ln w="9525">
            <a:noFill/>
            <a:miter lim="800000"/>
            <a:headEnd/>
            <a:tailEnd/>
          </a:ln>
        </p:spPr>
      </p:pic>
    </p:spTree>
    <p:extLst>
      <p:ext uri="{BB962C8B-B14F-4D97-AF65-F5344CB8AC3E}">
        <p14:creationId xmlns:p14="http://schemas.microsoft.com/office/powerpoint/2010/main" xmlns="" val="472693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147"/>
                                        </p:tgtEl>
                                        <p:attrNameLst>
                                          <p:attrName>style.visibility</p:attrName>
                                        </p:attrNameLst>
                                      </p:cBhvr>
                                      <p:to>
                                        <p:strVal val="visible"/>
                                      </p:to>
                                    </p:set>
                                    <p:animEffect transition="in" filter="dissolve">
                                      <p:cBhvr>
                                        <p:cTn id="11" dur="500"/>
                                        <p:tgtEl>
                                          <p:spTgt spid="147"/>
                                        </p:tgtEl>
                                      </p:cBhvr>
                                    </p:animEffect>
                                  </p:childTnLst>
                                </p:cTn>
                              </p:par>
                              <p:par>
                                <p:cTn id="12" presetID="9" presetClass="entr" presetSubtype="0" fill="hold" nodeType="withEffect">
                                  <p:stCondLst>
                                    <p:cond delay="0"/>
                                  </p:stCondLst>
                                  <p:childTnLst>
                                    <p:set>
                                      <p:cBhvr>
                                        <p:cTn id="13" dur="1" fill="hold">
                                          <p:stCondLst>
                                            <p:cond delay="0"/>
                                          </p:stCondLst>
                                        </p:cTn>
                                        <p:tgtEl>
                                          <p:spTgt spid="146"/>
                                        </p:tgtEl>
                                        <p:attrNameLst>
                                          <p:attrName>style.visibility</p:attrName>
                                        </p:attrNameLst>
                                      </p:cBhvr>
                                      <p:to>
                                        <p:strVal val="visible"/>
                                      </p:to>
                                    </p:set>
                                    <p:animEffect transition="in" filter="dissolve">
                                      <p:cBhvr>
                                        <p:cTn id="14" dur="500"/>
                                        <p:tgtEl>
                                          <p:spTgt spid="14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42"/>
                                        </p:tgtEl>
                                        <p:attrNameLst>
                                          <p:attrName>style.visibility</p:attrName>
                                        </p:attrNameLst>
                                      </p:cBhvr>
                                      <p:to>
                                        <p:strVal val="visible"/>
                                      </p:to>
                                    </p:set>
                                    <p:animEffect transition="in" filter="fade">
                                      <p:cBhvr>
                                        <p:cTn id="19" dur="500"/>
                                        <p:tgtEl>
                                          <p:spTgt spid="142"/>
                                        </p:tgtEl>
                                      </p:cBhvr>
                                    </p:animEffect>
                                  </p:childTnLst>
                                </p:cTn>
                              </p:par>
                              <p:par>
                                <p:cTn id="20" presetID="10" presetClass="entr" presetSubtype="0" fill="hold" nodeType="withEffect">
                                  <p:stCondLst>
                                    <p:cond delay="0"/>
                                  </p:stCondLst>
                                  <p:childTnLst>
                                    <p:set>
                                      <p:cBhvr>
                                        <p:cTn id="21" dur="1" fill="hold">
                                          <p:stCondLst>
                                            <p:cond delay="0"/>
                                          </p:stCondLst>
                                        </p:cTn>
                                        <p:tgtEl>
                                          <p:spTgt spid="143"/>
                                        </p:tgtEl>
                                        <p:attrNameLst>
                                          <p:attrName>style.visibility</p:attrName>
                                        </p:attrNameLst>
                                      </p:cBhvr>
                                      <p:to>
                                        <p:strVal val="visible"/>
                                      </p:to>
                                    </p:set>
                                    <p:animEffect transition="in" filter="fade">
                                      <p:cBhvr>
                                        <p:cTn id="22" dur="500"/>
                                        <p:tgtEl>
                                          <p:spTgt spid="143"/>
                                        </p:tgtEl>
                                      </p:cBhvr>
                                    </p:animEffect>
                                  </p:childTnLst>
                                </p:cTn>
                              </p:par>
                              <p:par>
                                <p:cTn id="23" presetID="10" presetClass="entr" presetSubtype="0" fill="hold" nodeType="withEffect">
                                  <p:stCondLst>
                                    <p:cond delay="0"/>
                                  </p:stCondLst>
                                  <p:childTnLst>
                                    <p:set>
                                      <p:cBhvr>
                                        <p:cTn id="24" dur="1" fill="hold">
                                          <p:stCondLst>
                                            <p:cond delay="0"/>
                                          </p:stCondLst>
                                        </p:cTn>
                                        <p:tgtEl>
                                          <p:spTgt spid="145"/>
                                        </p:tgtEl>
                                        <p:attrNameLst>
                                          <p:attrName>style.visibility</p:attrName>
                                        </p:attrNameLst>
                                      </p:cBhvr>
                                      <p:to>
                                        <p:strVal val="visible"/>
                                      </p:to>
                                    </p:set>
                                    <p:animEffect transition="in" filter="fade">
                                      <p:cBhvr>
                                        <p:cTn id="25"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0" y="114300"/>
            <a:ext cx="2755900" cy="2400300"/>
          </a:xfrm>
          <a:prstGeom prst="rect">
            <a:avLst/>
          </a:prstGeom>
          <a:solidFill>
            <a:schemeClr val="accent4">
              <a:lumMod val="40000"/>
              <a:lumOff val="60000"/>
            </a:schemeClr>
          </a:solidFill>
          <a:ln w="6350">
            <a:solidFill>
              <a:schemeClr val="accent4">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91440" bIns="45720" numCol="1" spcCol="0" rtlCol="0" fromWordArt="0" anchor="t" anchorCtr="0" forceAA="0" compatLnSpc="1">
            <a:prstTxWarp prst="textNoShape">
              <a:avLst/>
            </a:prstTxWarp>
            <a:noAutofit/>
          </a:bodyPr>
          <a:lstStyle/>
          <a:p>
            <a:pPr algn="ctr"/>
            <a:r>
              <a:rPr lang="en-US" sz="2400" dirty="0" smtClean="0">
                <a:solidFill>
                  <a:prstClr val="black"/>
                </a:solidFill>
                <a:latin typeface="Orly's Font 2" pitchFamily="66" charset="0"/>
              </a:rPr>
              <a:t>Ratios express a </a:t>
            </a:r>
            <a:r>
              <a:rPr lang="en-US" sz="2400" u="sng" dirty="0" smtClean="0">
                <a:solidFill>
                  <a:prstClr val="black"/>
                </a:solidFill>
                <a:latin typeface="Orly's Font 2" pitchFamily="66" charset="0"/>
              </a:rPr>
              <a:t>constant pattern </a:t>
            </a:r>
            <a:r>
              <a:rPr lang="en-US" sz="2400" dirty="0" smtClean="0">
                <a:solidFill>
                  <a:prstClr val="black"/>
                </a:solidFill>
                <a:latin typeface="Orly's Font 2" pitchFamily="66" charset="0"/>
              </a:rPr>
              <a:t>of a relationship</a:t>
            </a:r>
          </a:p>
        </p:txBody>
      </p:sp>
      <p:sp>
        <p:nvSpPr>
          <p:cNvPr id="5" name="Text Placeholder 3"/>
          <p:cNvSpPr txBox="1">
            <a:spLocks/>
          </p:cNvSpPr>
          <p:nvPr/>
        </p:nvSpPr>
        <p:spPr bwMode="auto">
          <a:xfrm>
            <a:off x="457200" y="1028700"/>
            <a:ext cx="25146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0078AE"/>
                </a:solidFill>
                <a:latin typeface="Orly's Font 2" pitchFamily="66" charset="0"/>
              </a:rPr>
              <a:t>hamburger: </a:t>
            </a:r>
            <a:endParaRPr lang="en-US" sz="2800" dirty="0">
              <a:solidFill>
                <a:srgbClr val="0078AE"/>
              </a:solidFill>
              <a:latin typeface="Orly's Font 2" pitchFamily="66" charset="0"/>
            </a:endParaRPr>
          </a:p>
        </p:txBody>
      </p:sp>
      <p:grpSp>
        <p:nvGrpSpPr>
          <p:cNvPr id="11" name="Group 10"/>
          <p:cNvGrpSpPr/>
          <p:nvPr/>
        </p:nvGrpSpPr>
        <p:grpSpPr>
          <a:xfrm>
            <a:off x="3200400" y="1104900"/>
            <a:ext cx="723900" cy="457200"/>
            <a:chOff x="3200400" y="1257300"/>
            <a:chExt cx="723900" cy="457200"/>
          </a:xfrm>
          <a:solidFill>
            <a:schemeClr val="accent4"/>
          </a:solidFill>
        </p:grpSpPr>
        <p:sp>
          <p:nvSpPr>
            <p:cNvPr id="6" name="Block Arc 5"/>
            <p:cNvSpPr/>
            <p:nvPr/>
          </p:nvSpPr>
          <p:spPr>
            <a:xfrm rot="10800000">
              <a:off x="3276600" y="1409700"/>
              <a:ext cx="609600" cy="304800"/>
            </a:xfrm>
            <a:prstGeom prst="blockArc">
              <a:avLst/>
            </a:prstGeom>
            <a:gr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7" name="Block Arc 6"/>
            <p:cNvSpPr/>
            <p:nvPr/>
          </p:nvSpPr>
          <p:spPr>
            <a:xfrm rot="10800000">
              <a:off x="3200400" y="1295400"/>
              <a:ext cx="723900" cy="342900"/>
            </a:xfrm>
            <a:prstGeom prst="blockArc">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smtClean="0">
                <a:solidFill>
                  <a:schemeClr val="tx1"/>
                </a:solidFill>
              </a:endParaRPr>
            </a:p>
          </p:txBody>
        </p:sp>
        <p:sp>
          <p:nvSpPr>
            <p:cNvPr id="9" name="Oval 8"/>
            <p:cNvSpPr/>
            <p:nvPr/>
          </p:nvSpPr>
          <p:spPr>
            <a:xfrm>
              <a:off x="3276600" y="1257300"/>
              <a:ext cx="609600" cy="304800"/>
            </a:xfrm>
            <a:prstGeom prst="ellipse">
              <a:avLst/>
            </a:prstGeom>
            <a:gr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grpSp>
        <p:nvGrpSpPr>
          <p:cNvPr id="28" name="Group 27"/>
          <p:cNvGrpSpPr/>
          <p:nvPr/>
        </p:nvGrpSpPr>
        <p:grpSpPr>
          <a:xfrm>
            <a:off x="4800600" y="342900"/>
            <a:ext cx="822960" cy="1371600"/>
            <a:chOff x="4876800" y="266700"/>
            <a:chExt cx="609600" cy="1295400"/>
          </a:xfrm>
          <a:solidFill>
            <a:schemeClr val="accent4"/>
          </a:solidFill>
        </p:grpSpPr>
        <p:sp>
          <p:nvSpPr>
            <p:cNvPr id="12" name="Oval 11"/>
            <p:cNvSpPr/>
            <p:nvPr/>
          </p:nvSpPr>
          <p:spPr>
            <a:xfrm>
              <a:off x="4876800" y="266700"/>
              <a:ext cx="609600" cy="533400"/>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3" name="Oval 12"/>
            <p:cNvSpPr/>
            <p:nvPr/>
          </p:nvSpPr>
          <p:spPr>
            <a:xfrm>
              <a:off x="4876800" y="1028700"/>
              <a:ext cx="609600" cy="533400"/>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14" name="Oval 13"/>
          <p:cNvSpPr/>
          <p:nvPr/>
        </p:nvSpPr>
        <p:spPr>
          <a:xfrm>
            <a:off x="4876800" y="1943100"/>
            <a:ext cx="609600" cy="5334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5" name="Text Placeholder 3"/>
          <p:cNvSpPr txBox="1">
            <a:spLocks/>
          </p:cNvSpPr>
          <p:nvPr/>
        </p:nvSpPr>
        <p:spPr bwMode="auto">
          <a:xfrm>
            <a:off x="571500" y="2971800"/>
            <a:ext cx="81153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5E9732"/>
                </a:solidFill>
                <a:latin typeface="Orly's Font 2" pitchFamily="66" charset="0"/>
              </a:rPr>
              <a:t>The ratio of buns to patties is 2 : 1.</a:t>
            </a:r>
            <a:endParaRPr lang="en-US" sz="2800" dirty="0">
              <a:solidFill>
                <a:srgbClr val="5E9732"/>
              </a:solidFill>
              <a:latin typeface="Orly's Font 2" pitchFamily="66" charset="0"/>
            </a:endParaRPr>
          </a:p>
        </p:txBody>
      </p:sp>
      <p:sp>
        <p:nvSpPr>
          <p:cNvPr id="16" name="Text Placeholder 3"/>
          <p:cNvSpPr txBox="1">
            <a:spLocks/>
          </p:cNvSpPr>
          <p:nvPr/>
        </p:nvSpPr>
        <p:spPr bwMode="auto">
          <a:xfrm>
            <a:off x="571500" y="4000500"/>
            <a:ext cx="81153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E86D1F"/>
                </a:solidFill>
                <a:latin typeface="Orly's Font 2" pitchFamily="66" charset="0"/>
              </a:rPr>
              <a:t>For every two buns, there is one patty.</a:t>
            </a:r>
            <a:endParaRPr lang="en-US" sz="2800" dirty="0">
              <a:solidFill>
                <a:srgbClr val="E86D1F"/>
              </a:solidFill>
              <a:latin typeface="Orly's Font 2" pitchFamily="66" charset="0"/>
            </a:endParaRPr>
          </a:p>
        </p:txBody>
      </p:sp>
      <p:grpSp>
        <p:nvGrpSpPr>
          <p:cNvPr id="27" name="Group 26"/>
          <p:cNvGrpSpPr/>
          <p:nvPr/>
        </p:nvGrpSpPr>
        <p:grpSpPr>
          <a:xfrm>
            <a:off x="3962400" y="647700"/>
            <a:ext cx="762000" cy="609600"/>
            <a:chOff x="3962400" y="647700"/>
            <a:chExt cx="762000" cy="609600"/>
          </a:xfrm>
        </p:grpSpPr>
        <p:cxnSp>
          <p:nvCxnSpPr>
            <p:cNvPr id="18" name="Straight Arrow Connector 17"/>
            <p:cNvCxnSpPr/>
            <p:nvPr/>
          </p:nvCxnSpPr>
          <p:spPr>
            <a:xfrm flipV="1">
              <a:off x="3962400" y="647700"/>
              <a:ext cx="685800" cy="45720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962400" y="1104900"/>
              <a:ext cx="762000" cy="15240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p:cNvCxnSpPr/>
          <p:nvPr/>
        </p:nvCxnSpPr>
        <p:spPr>
          <a:xfrm>
            <a:off x="3962400" y="1714500"/>
            <a:ext cx="762000" cy="38100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4800600" y="1828800"/>
            <a:ext cx="800100" cy="685800"/>
          </a:xfrm>
          <a:prstGeom prst="ellipse">
            <a:avLst/>
          </a:prstGeom>
          <a:solidFill>
            <a:srgbClr val="764F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Tree>
    <p:extLst>
      <p:ext uri="{BB962C8B-B14F-4D97-AF65-F5344CB8AC3E}">
        <p14:creationId xmlns="" xmlns:p14="http://schemas.microsoft.com/office/powerpoint/2010/main"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 presetClass="entr" presetSubtype="0" fill="hold" nodeType="withEffect">
                                  <p:stCondLst>
                                    <p:cond delay="0"/>
                                  </p:stCondLst>
                                  <p:iterate type="lt">
                                    <p:tmAbs val="120"/>
                                  </p:iterate>
                                  <p:childTnLst>
                                    <p:set>
                                      <p:cBhvr>
                                        <p:cTn id="9"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type="lt">
                                    <p:tmAbs val="120"/>
                                  </p:iterate>
                                  <p:childTnLst>
                                    <p:set>
                                      <p:cBhvr>
                                        <p:cTn id="13" dur="1" fill="hold">
                                          <p:stCondLst>
                                            <p:cond delay="0"/>
                                          </p:stCondLst>
                                        </p:cTn>
                                        <p:tgtEl>
                                          <p:spTgt spid="5"/>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iterate type="lt">
                                    <p:tmAbs val="120"/>
                                  </p:iterate>
                                  <p:childTnLst>
                                    <p:set>
                                      <p:cBhvr>
                                        <p:cTn id="35" dur="1" fill="hold">
                                          <p:stCondLst>
                                            <p:cond delay="0"/>
                                          </p:stCondLst>
                                        </p:cTn>
                                        <p:tgtEl>
                                          <p:spTgt spid="1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iterate type="lt">
                                    <p:tmAbs val="120"/>
                                  </p:iterate>
                                  <p:childTnLst>
                                    <p:set>
                                      <p:cBhvr>
                                        <p:cTn id="3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4" grpId="0" animBg="1"/>
      <p:bldP spid="15" grpId="0"/>
      <p:bldP spid="16" grpId="0"/>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 Placeholder 3"/>
          <p:cNvSpPr txBox="1">
            <a:spLocks/>
          </p:cNvSpPr>
          <p:nvPr/>
        </p:nvSpPr>
        <p:spPr bwMode="auto">
          <a:xfrm>
            <a:off x="2362200" y="4610100"/>
            <a:ext cx="1066800" cy="800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5E9732"/>
                </a:solidFill>
                <a:latin typeface="Orly's Font 2" pitchFamily="66" charset="0"/>
              </a:rPr>
              <a:t>4 : 2</a:t>
            </a:r>
            <a:endParaRPr lang="en-US" sz="2800" dirty="0">
              <a:solidFill>
                <a:srgbClr val="5E9732"/>
              </a:solidFill>
              <a:latin typeface="Orly's Font 2" pitchFamily="66" charset="0"/>
            </a:endParaRPr>
          </a:p>
        </p:txBody>
      </p:sp>
      <p:sp>
        <p:nvSpPr>
          <p:cNvPr id="54" name="Text Placeholder 3"/>
          <p:cNvSpPr txBox="1">
            <a:spLocks/>
          </p:cNvSpPr>
          <p:nvPr/>
        </p:nvSpPr>
        <p:spPr bwMode="auto">
          <a:xfrm>
            <a:off x="3886200" y="4572000"/>
            <a:ext cx="10287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E86D1F"/>
                </a:solidFill>
                <a:latin typeface="Orly's Font 2" pitchFamily="66" charset="0"/>
              </a:rPr>
              <a:t>6 : 3</a:t>
            </a:r>
            <a:endParaRPr lang="en-US" sz="2800" dirty="0">
              <a:solidFill>
                <a:srgbClr val="E86D1F"/>
              </a:solidFill>
              <a:latin typeface="Orly's Font 2" pitchFamily="66" charset="0"/>
            </a:endParaRPr>
          </a:p>
        </p:txBody>
      </p:sp>
      <p:sp>
        <p:nvSpPr>
          <p:cNvPr id="55" name="Rectangle 54"/>
          <p:cNvSpPr/>
          <p:nvPr/>
        </p:nvSpPr>
        <p:spPr>
          <a:xfrm>
            <a:off x="1981200" y="952500"/>
            <a:ext cx="3048000" cy="3581400"/>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prstClr val="black"/>
              </a:solidFill>
            </a:endParaRPr>
          </a:p>
        </p:txBody>
      </p:sp>
      <p:sp>
        <p:nvSpPr>
          <p:cNvPr id="57" name="Text Placeholder 3"/>
          <p:cNvSpPr txBox="1">
            <a:spLocks/>
          </p:cNvSpPr>
          <p:nvPr/>
        </p:nvSpPr>
        <p:spPr bwMode="auto">
          <a:xfrm>
            <a:off x="5105400" y="1028700"/>
            <a:ext cx="41148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E86D1F"/>
                </a:solidFill>
                <a:latin typeface="Orly's Font 2" pitchFamily="66" charset="0"/>
              </a:rPr>
              <a:t>6 : 3 reduces to 2 : 1</a:t>
            </a:r>
            <a:endParaRPr lang="en-US" sz="2800" dirty="0">
              <a:solidFill>
                <a:srgbClr val="E86D1F"/>
              </a:solidFill>
              <a:latin typeface="Orly's Font 2" pitchFamily="66" charset="0"/>
            </a:endParaRPr>
          </a:p>
        </p:txBody>
      </p:sp>
      <p:sp>
        <p:nvSpPr>
          <p:cNvPr id="58" name="Text Placeholder 3"/>
          <p:cNvSpPr txBox="1">
            <a:spLocks/>
          </p:cNvSpPr>
          <p:nvPr/>
        </p:nvSpPr>
        <p:spPr bwMode="auto">
          <a:xfrm>
            <a:off x="5105400" y="1943100"/>
            <a:ext cx="4038600" cy="8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5E9732"/>
                </a:solidFill>
                <a:latin typeface="Orly's Font 2" pitchFamily="66" charset="0"/>
              </a:rPr>
              <a:t>4 : 2 reduces to 2 : 1</a:t>
            </a:r>
            <a:endParaRPr lang="en-US" sz="2800" dirty="0">
              <a:solidFill>
                <a:srgbClr val="5E9732"/>
              </a:solidFill>
              <a:latin typeface="Orly's Font 2" pitchFamily="66" charset="0"/>
            </a:endParaRPr>
          </a:p>
        </p:txBody>
      </p:sp>
      <p:sp>
        <p:nvSpPr>
          <p:cNvPr id="59" name="Text Placeholder 2"/>
          <p:cNvSpPr txBox="1">
            <a:spLocks/>
          </p:cNvSpPr>
          <p:nvPr/>
        </p:nvSpPr>
        <p:spPr bwMode="auto">
          <a:xfrm>
            <a:off x="5029200" y="2971800"/>
            <a:ext cx="41148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2 : 1 means a pattern of two buns for every patty</a:t>
            </a:r>
            <a:endParaRPr lang="en-US" sz="2800" dirty="0">
              <a:solidFill>
                <a:schemeClr val="accent1"/>
              </a:solidFill>
              <a:latin typeface="Orly's Font 2" pitchFamily="66" charset="0"/>
            </a:endParaRPr>
          </a:p>
        </p:txBody>
      </p:sp>
      <p:sp>
        <p:nvSpPr>
          <p:cNvPr id="67" name="Text Placeholder 2"/>
          <p:cNvSpPr txBox="1">
            <a:spLocks/>
          </p:cNvSpPr>
          <p:nvPr/>
        </p:nvSpPr>
        <p:spPr bwMode="auto">
          <a:xfrm>
            <a:off x="304800" y="4572000"/>
            <a:ext cx="15240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2 : 1</a:t>
            </a:r>
            <a:endParaRPr lang="en-US" sz="2800" dirty="0">
              <a:solidFill>
                <a:schemeClr val="accent1"/>
              </a:solidFill>
              <a:latin typeface="Orly's Font 2" pitchFamily="66" charset="0"/>
            </a:endParaRPr>
          </a:p>
        </p:txBody>
      </p:sp>
      <p:grpSp>
        <p:nvGrpSpPr>
          <p:cNvPr id="21" name="Group 20"/>
          <p:cNvGrpSpPr/>
          <p:nvPr/>
        </p:nvGrpSpPr>
        <p:grpSpPr>
          <a:xfrm>
            <a:off x="800100" y="1143000"/>
            <a:ext cx="800100" cy="3314700"/>
            <a:chOff x="685800" y="1143000"/>
            <a:chExt cx="800100" cy="3314700"/>
          </a:xfrm>
        </p:grpSpPr>
        <p:grpSp>
          <p:nvGrpSpPr>
            <p:cNvPr id="20" name="Group 19"/>
            <p:cNvGrpSpPr/>
            <p:nvPr/>
          </p:nvGrpSpPr>
          <p:grpSpPr>
            <a:xfrm>
              <a:off x="762000" y="1143000"/>
              <a:ext cx="647700" cy="495300"/>
              <a:chOff x="762000" y="1143000"/>
              <a:chExt cx="647700" cy="495300"/>
            </a:xfrm>
          </p:grpSpPr>
          <p:grpSp>
            <p:nvGrpSpPr>
              <p:cNvPr id="4" name="Group 3"/>
              <p:cNvGrpSpPr/>
              <p:nvPr/>
            </p:nvGrpSpPr>
            <p:grpSpPr>
              <a:xfrm>
                <a:off x="762000" y="1143000"/>
                <a:ext cx="647700" cy="495300"/>
                <a:chOff x="3276600" y="1219200"/>
                <a:chExt cx="647700" cy="495300"/>
              </a:xfrm>
            </p:grpSpPr>
            <p:sp>
              <p:nvSpPr>
                <p:cNvPr id="5" name="Block Arc 4"/>
                <p:cNvSpPr/>
                <p:nvPr/>
              </p:nvSpPr>
              <p:spPr>
                <a:xfrm rot="10800000">
                  <a:off x="3276600" y="1409700"/>
                  <a:ext cx="609600" cy="304800"/>
                </a:xfrm>
                <a:prstGeom prst="blockArc">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Block Arc 5"/>
                <p:cNvSpPr/>
                <p:nvPr/>
              </p:nvSpPr>
              <p:spPr>
                <a:xfrm rot="10800000">
                  <a:off x="3276600" y="1333500"/>
                  <a:ext cx="609600" cy="304800"/>
                </a:xfrm>
                <a:prstGeom prst="blockArc">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7" name="Oval 6"/>
                <p:cNvSpPr/>
                <p:nvPr/>
              </p:nvSpPr>
              <p:spPr>
                <a:xfrm>
                  <a:off x="3314700" y="1219200"/>
                  <a:ext cx="609600" cy="342900"/>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73" name="Block Arc 72"/>
              <p:cNvSpPr/>
              <p:nvPr/>
            </p:nvSpPr>
            <p:spPr>
              <a:xfrm rot="10800000">
                <a:off x="762000" y="1333500"/>
                <a:ext cx="609600" cy="304800"/>
              </a:xfrm>
              <a:prstGeom prst="blockArc">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74" name="Block Arc 73"/>
              <p:cNvSpPr/>
              <p:nvPr/>
            </p:nvSpPr>
            <p:spPr>
              <a:xfrm rot="10800000">
                <a:off x="762000" y="1257300"/>
                <a:ext cx="609600" cy="304800"/>
              </a:xfrm>
              <a:prstGeom prst="blockArc">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75" name="Oval 74"/>
              <p:cNvSpPr/>
              <p:nvPr/>
            </p:nvSpPr>
            <p:spPr>
              <a:xfrm>
                <a:off x="800100" y="1143000"/>
                <a:ext cx="609600" cy="342900"/>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71" name="Oval 70"/>
            <p:cNvSpPr/>
            <p:nvPr/>
          </p:nvSpPr>
          <p:spPr>
            <a:xfrm>
              <a:off x="762000" y="2157185"/>
              <a:ext cx="580571" cy="539377"/>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72" name="Oval 71"/>
            <p:cNvSpPr/>
            <p:nvPr/>
          </p:nvSpPr>
          <p:spPr>
            <a:xfrm>
              <a:off x="762000" y="2927723"/>
              <a:ext cx="580571" cy="539377"/>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76" name="Oval 75"/>
            <p:cNvSpPr/>
            <p:nvPr/>
          </p:nvSpPr>
          <p:spPr>
            <a:xfrm>
              <a:off x="685800" y="3771900"/>
              <a:ext cx="800100" cy="685800"/>
            </a:xfrm>
            <a:prstGeom prst="ellipse">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grpSp>
        <p:nvGrpSpPr>
          <p:cNvPr id="89" name="Group 88"/>
          <p:cNvGrpSpPr/>
          <p:nvPr/>
        </p:nvGrpSpPr>
        <p:grpSpPr>
          <a:xfrm>
            <a:off x="2171700" y="1028700"/>
            <a:ext cx="800100" cy="3314700"/>
            <a:chOff x="685800" y="1143000"/>
            <a:chExt cx="800100" cy="3314700"/>
          </a:xfrm>
        </p:grpSpPr>
        <p:grpSp>
          <p:nvGrpSpPr>
            <p:cNvPr id="90" name="Group 89"/>
            <p:cNvGrpSpPr/>
            <p:nvPr/>
          </p:nvGrpSpPr>
          <p:grpSpPr>
            <a:xfrm>
              <a:off x="762000" y="1143000"/>
              <a:ext cx="647700" cy="495300"/>
              <a:chOff x="762000" y="1143000"/>
              <a:chExt cx="647700" cy="495300"/>
            </a:xfrm>
          </p:grpSpPr>
          <p:grpSp>
            <p:nvGrpSpPr>
              <p:cNvPr id="94" name="Group 93"/>
              <p:cNvGrpSpPr/>
              <p:nvPr/>
            </p:nvGrpSpPr>
            <p:grpSpPr>
              <a:xfrm>
                <a:off x="762000" y="1143000"/>
                <a:ext cx="647700" cy="495300"/>
                <a:chOff x="3276600" y="1219200"/>
                <a:chExt cx="647700" cy="495300"/>
              </a:xfrm>
            </p:grpSpPr>
            <p:sp>
              <p:nvSpPr>
                <p:cNvPr id="98" name="Block Arc 97"/>
                <p:cNvSpPr/>
                <p:nvPr/>
              </p:nvSpPr>
              <p:spPr>
                <a:xfrm rot="10800000">
                  <a:off x="3276600" y="1409700"/>
                  <a:ext cx="609600" cy="304800"/>
                </a:xfrm>
                <a:prstGeom prst="blockArc">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99" name="Block Arc 98"/>
                <p:cNvSpPr/>
                <p:nvPr/>
              </p:nvSpPr>
              <p:spPr>
                <a:xfrm rot="10800000">
                  <a:off x="3276600" y="1333500"/>
                  <a:ext cx="609600" cy="304800"/>
                </a:xfrm>
                <a:prstGeom prst="blockArc">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00" name="Oval 99"/>
                <p:cNvSpPr/>
                <p:nvPr/>
              </p:nvSpPr>
              <p:spPr>
                <a:xfrm>
                  <a:off x="3314700" y="1219200"/>
                  <a:ext cx="609600" cy="342900"/>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95" name="Block Arc 94"/>
              <p:cNvSpPr/>
              <p:nvPr/>
            </p:nvSpPr>
            <p:spPr>
              <a:xfrm rot="10800000">
                <a:off x="762000" y="1333500"/>
                <a:ext cx="609600" cy="304800"/>
              </a:xfrm>
              <a:prstGeom prst="blockArc">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96" name="Block Arc 95"/>
              <p:cNvSpPr/>
              <p:nvPr/>
            </p:nvSpPr>
            <p:spPr>
              <a:xfrm rot="10800000">
                <a:off x="762000" y="1257300"/>
                <a:ext cx="609600" cy="304800"/>
              </a:xfrm>
              <a:prstGeom prst="blockArc">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97" name="Oval 96"/>
              <p:cNvSpPr/>
              <p:nvPr/>
            </p:nvSpPr>
            <p:spPr>
              <a:xfrm>
                <a:off x="800100" y="1143000"/>
                <a:ext cx="609600" cy="342900"/>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91" name="Oval 90"/>
            <p:cNvSpPr/>
            <p:nvPr/>
          </p:nvSpPr>
          <p:spPr>
            <a:xfrm>
              <a:off x="762000" y="2157185"/>
              <a:ext cx="580571" cy="539377"/>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92" name="Oval 91"/>
            <p:cNvSpPr/>
            <p:nvPr/>
          </p:nvSpPr>
          <p:spPr>
            <a:xfrm>
              <a:off x="762000" y="2927723"/>
              <a:ext cx="580571" cy="539377"/>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93" name="Oval 92"/>
            <p:cNvSpPr/>
            <p:nvPr/>
          </p:nvSpPr>
          <p:spPr>
            <a:xfrm>
              <a:off x="685800" y="3771900"/>
              <a:ext cx="800100" cy="685800"/>
            </a:xfrm>
            <a:prstGeom prst="ellipse">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grpSp>
        <p:nvGrpSpPr>
          <p:cNvPr id="101" name="Group 100"/>
          <p:cNvGrpSpPr/>
          <p:nvPr/>
        </p:nvGrpSpPr>
        <p:grpSpPr>
          <a:xfrm>
            <a:off x="3152360" y="1028700"/>
            <a:ext cx="800100" cy="3314700"/>
            <a:chOff x="685800" y="1143000"/>
            <a:chExt cx="800100" cy="3314700"/>
          </a:xfrm>
        </p:grpSpPr>
        <p:grpSp>
          <p:nvGrpSpPr>
            <p:cNvPr id="102" name="Group 101"/>
            <p:cNvGrpSpPr/>
            <p:nvPr/>
          </p:nvGrpSpPr>
          <p:grpSpPr>
            <a:xfrm>
              <a:off x="762000" y="1143000"/>
              <a:ext cx="647700" cy="495300"/>
              <a:chOff x="762000" y="1143000"/>
              <a:chExt cx="647700" cy="495300"/>
            </a:xfrm>
          </p:grpSpPr>
          <p:grpSp>
            <p:nvGrpSpPr>
              <p:cNvPr id="106" name="Group 105"/>
              <p:cNvGrpSpPr/>
              <p:nvPr/>
            </p:nvGrpSpPr>
            <p:grpSpPr>
              <a:xfrm>
                <a:off x="762000" y="1143000"/>
                <a:ext cx="647700" cy="495300"/>
                <a:chOff x="3276600" y="1219200"/>
                <a:chExt cx="647700" cy="495300"/>
              </a:xfrm>
            </p:grpSpPr>
            <p:sp>
              <p:nvSpPr>
                <p:cNvPr id="110" name="Block Arc 109"/>
                <p:cNvSpPr/>
                <p:nvPr/>
              </p:nvSpPr>
              <p:spPr>
                <a:xfrm rot="10800000">
                  <a:off x="3276600" y="1409700"/>
                  <a:ext cx="609600" cy="304800"/>
                </a:xfrm>
                <a:prstGeom prst="blockArc">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11" name="Block Arc 110"/>
                <p:cNvSpPr/>
                <p:nvPr/>
              </p:nvSpPr>
              <p:spPr>
                <a:xfrm rot="10800000">
                  <a:off x="3276600" y="1333500"/>
                  <a:ext cx="609600" cy="304800"/>
                </a:xfrm>
                <a:prstGeom prst="blockArc">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12" name="Oval 111"/>
                <p:cNvSpPr/>
                <p:nvPr/>
              </p:nvSpPr>
              <p:spPr>
                <a:xfrm>
                  <a:off x="3314700" y="1219200"/>
                  <a:ext cx="609600" cy="342900"/>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107" name="Block Arc 106"/>
              <p:cNvSpPr/>
              <p:nvPr/>
            </p:nvSpPr>
            <p:spPr>
              <a:xfrm rot="10800000">
                <a:off x="762000" y="1333500"/>
                <a:ext cx="609600" cy="304800"/>
              </a:xfrm>
              <a:prstGeom prst="blockArc">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08" name="Block Arc 107"/>
              <p:cNvSpPr/>
              <p:nvPr/>
            </p:nvSpPr>
            <p:spPr>
              <a:xfrm rot="10800000">
                <a:off x="762000" y="1257300"/>
                <a:ext cx="609600" cy="304800"/>
              </a:xfrm>
              <a:prstGeom prst="blockArc">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09" name="Oval 108"/>
              <p:cNvSpPr/>
              <p:nvPr/>
            </p:nvSpPr>
            <p:spPr>
              <a:xfrm>
                <a:off x="800100" y="1143000"/>
                <a:ext cx="609600" cy="342900"/>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103" name="Oval 102"/>
            <p:cNvSpPr/>
            <p:nvPr/>
          </p:nvSpPr>
          <p:spPr>
            <a:xfrm>
              <a:off x="762000" y="2157185"/>
              <a:ext cx="580571" cy="539377"/>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04" name="Oval 103"/>
            <p:cNvSpPr/>
            <p:nvPr/>
          </p:nvSpPr>
          <p:spPr>
            <a:xfrm>
              <a:off x="762000" y="2927723"/>
              <a:ext cx="580571" cy="539377"/>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05" name="Oval 104"/>
            <p:cNvSpPr/>
            <p:nvPr/>
          </p:nvSpPr>
          <p:spPr>
            <a:xfrm>
              <a:off x="685800" y="3771900"/>
              <a:ext cx="800100" cy="685800"/>
            </a:xfrm>
            <a:prstGeom prst="ellipse">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grpSp>
        <p:nvGrpSpPr>
          <p:cNvPr id="113" name="Group 112"/>
          <p:cNvGrpSpPr/>
          <p:nvPr/>
        </p:nvGrpSpPr>
        <p:grpSpPr>
          <a:xfrm>
            <a:off x="4114800" y="1028700"/>
            <a:ext cx="800100" cy="3314700"/>
            <a:chOff x="685800" y="1143000"/>
            <a:chExt cx="800100" cy="3314700"/>
          </a:xfrm>
        </p:grpSpPr>
        <p:grpSp>
          <p:nvGrpSpPr>
            <p:cNvPr id="114" name="Group 113"/>
            <p:cNvGrpSpPr/>
            <p:nvPr/>
          </p:nvGrpSpPr>
          <p:grpSpPr>
            <a:xfrm>
              <a:off x="762000" y="1143000"/>
              <a:ext cx="647700" cy="495300"/>
              <a:chOff x="762000" y="1143000"/>
              <a:chExt cx="647700" cy="495300"/>
            </a:xfrm>
          </p:grpSpPr>
          <p:grpSp>
            <p:nvGrpSpPr>
              <p:cNvPr id="118" name="Group 117"/>
              <p:cNvGrpSpPr/>
              <p:nvPr/>
            </p:nvGrpSpPr>
            <p:grpSpPr>
              <a:xfrm>
                <a:off x="762000" y="1143000"/>
                <a:ext cx="647700" cy="495300"/>
                <a:chOff x="3276600" y="1219200"/>
                <a:chExt cx="647700" cy="495300"/>
              </a:xfrm>
            </p:grpSpPr>
            <p:sp>
              <p:nvSpPr>
                <p:cNvPr id="122" name="Block Arc 121"/>
                <p:cNvSpPr/>
                <p:nvPr/>
              </p:nvSpPr>
              <p:spPr>
                <a:xfrm rot="10800000">
                  <a:off x="3276600" y="1409700"/>
                  <a:ext cx="609600" cy="304800"/>
                </a:xfrm>
                <a:prstGeom prst="blockArc">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23" name="Block Arc 122"/>
                <p:cNvSpPr/>
                <p:nvPr/>
              </p:nvSpPr>
              <p:spPr>
                <a:xfrm rot="10800000">
                  <a:off x="3276600" y="1333500"/>
                  <a:ext cx="609600" cy="304800"/>
                </a:xfrm>
                <a:prstGeom prst="blockArc">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24" name="Oval 123"/>
                <p:cNvSpPr/>
                <p:nvPr/>
              </p:nvSpPr>
              <p:spPr>
                <a:xfrm>
                  <a:off x="3314700" y="1219200"/>
                  <a:ext cx="609600" cy="342900"/>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119" name="Block Arc 118"/>
              <p:cNvSpPr/>
              <p:nvPr/>
            </p:nvSpPr>
            <p:spPr>
              <a:xfrm rot="10800000">
                <a:off x="762000" y="1333500"/>
                <a:ext cx="609600" cy="304800"/>
              </a:xfrm>
              <a:prstGeom prst="blockArc">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20" name="Block Arc 119"/>
              <p:cNvSpPr/>
              <p:nvPr/>
            </p:nvSpPr>
            <p:spPr>
              <a:xfrm rot="10800000">
                <a:off x="762000" y="1257300"/>
                <a:ext cx="609600" cy="304800"/>
              </a:xfrm>
              <a:prstGeom prst="blockArc">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21" name="Oval 120"/>
              <p:cNvSpPr/>
              <p:nvPr/>
            </p:nvSpPr>
            <p:spPr>
              <a:xfrm>
                <a:off x="800100" y="1143000"/>
                <a:ext cx="609600" cy="342900"/>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115" name="Oval 114"/>
            <p:cNvSpPr/>
            <p:nvPr/>
          </p:nvSpPr>
          <p:spPr>
            <a:xfrm>
              <a:off x="762000" y="2157185"/>
              <a:ext cx="580571" cy="539377"/>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16" name="Oval 115"/>
            <p:cNvSpPr/>
            <p:nvPr/>
          </p:nvSpPr>
          <p:spPr>
            <a:xfrm>
              <a:off x="762000" y="2927723"/>
              <a:ext cx="580571" cy="539377"/>
            </a:xfrm>
            <a:prstGeom prst="ellipse">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17" name="Oval 116"/>
            <p:cNvSpPr/>
            <p:nvPr/>
          </p:nvSpPr>
          <p:spPr>
            <a:xfrm>
              <a:off x="685800" y="3771900"/>
              <a:ext cx="800100" cy="685800"/>
            </a:xfrm>
            <a:prstGeom prst="ellipse">
              <a:avLst/>
            </a:prstGeom>
            <a:solidFill>
              <a:srgbClr val="764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Tree>
    <p:extLst>
      <p:ext uri="{BB962C8B-B14F-4D97-AF65-F5344CB8AC3E}">
        <p14:creationId xmlns="" xmlns:p14="http://schemas.microsoft.com/office/powerpoint/2010/main" val="33849117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fade">
                                      <p:cBhvr>
                                        <p:cTn id="10" dur="500"/>
                                        <p:tgtEl>
                                          <p:spTgt spid="6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par>
                                <p:cTn id="16" presetID="10" presetClass="entr" presetSubtype="0" fill="hold" nodeType="withEffect">
                                  <p:stCondLst>
                                    <p:cond delay="0"/>
                                  </p:stCondLst>
                                  <p:childTnLst>
                                    <p:set>
                                      <p:cBhvr>
                                        <p:cTn id="17" dur="1" fill="hold">
                                          <p:stCondLst>
                                            <p:cond delay="0"/>
                                          </p:stCondLst>
                                        </p:cTn>
                                        <p:tgtEl>
                                          <p:spTgt spid="89"/>
                                        </p:tgtEl>
                                        <p:attrNameLst>
                                          <p:attrName>style.visibility</p:attrName>
                                        </p:attrNameLst>
                                      </p:cBhvr>
                                      <p:to>
                                        <p:strVal val="visible"/>
                                      </p:to>
                                    </p:set>
                                    <p:animEffect transition="in" filter="fade">
                                      <p:cBhvr>
                                        <p:cTn id="18" dur="500"/>
                                        <p:tgtEl>
                                          <p:spTgt spid="89"/>
                                        </p:tgtEl>
                                      </p:cBhvr>
                                    </p:animEffect>
                                  </p:childTnLst>
                                </p:cTn>
                              </p:par>
                              <p:par>
                                <p:cTn id="19" presetID="10" presetClass="entr" presetSubtype="0" fill="hold" nodeType="withEffect">
                                  <p:stCondLst>
                                    <p:cond delay="0"/>
                                  </p:stCondLst>
                                  <p:childTnLst>
                                    <p:set>
                                      <p:cBhvr>
                                        <p:cTn id="20" dur="1" fill="hold">
                                          <p:stCondLst>
                                            <p:cond delay="0"/>
                                          </p:stCondLst>
                                        </p:cTn>
                                        <p:tgtEl>
                                          <p:spTgt spid="101"/>
                                        </p:tgtEl>
                                        <p:attrNameLst>
                                          <p:attrName>style.visibility</p:attrName>
                                        </p:attrNameLst>
                                      </p:cBhvr>
                                      <p:to>
                                        <p:strVal val="visible"/>
                                      </p:to>
                                    </p:set>
                                    <p:animEffect transition="in" filter="fade">
                                      <p:cBhvr>
                                        <p:cTn id="21" dur="500"/>
                                        <p:tgtEl>
                                          <p:spTgt spid="101"/>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iterate type="lt">
                                    <p:tmAbs val="120"/>
                                  </p:iterate>
                                  <p:childTnLst>
                                    <p:set>
                                      <p:cBhvr>
                                        <p:cTn id="25" dur="1" fill="hold">
                                          <p:stCondLst>
                                            <p:cond delay="0"/>
                                          </p:stCondLst>
                                        </p:cTn>
                                        <p:tgtEl>
                                          <p:spTgt spid="4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13"/>
                                        </p:tgtEl>
                                        <p:attrNameLst>
                                          <p:attrName>style.visibility</p:attrName>
                                        </p:attrNameLst>
                                      </p:cBhvr>
                                      <p:to>
                                        <p:strVal val="visible"/>
                                      </p:to>
                                    </p:set>
                                    <p:animEffect transition="in" filter="fade">
                                      <p:cBhvr>
                                        <p:cTn id="30" dur="500"/>
                                        <p:tgtEl>
                                          <p:spTgt spid="113"/>
                                        </p:tgtEl>
                                      </p:cBhvr>
                                    </p:animEffect>
                                  </p:childTnLst>
                                </p:cTn>
                              </p:par>
                              <p:par>
                                <p:cTn id="31" presetID="2" presetClass="exit" presetSubtype="4" fill="hold" grpId="1" nodeType="withEffect">
                                  <p:stCondLst>
                                    <p:cond delay="0"/>
                                  </p:stCondLst>
                                  <p:iterate type="lt">
                                    <p:tmPct val="0"/>
                                  </p:iterate>
                                  <p:childTnLst>
                                    <p:anim calcmode="lin" valueType="num">
                                      <p:cBhvr additive="base">
                                        <p:cTn id="32" dur="500"/>
                                        <p:tgtEl>
                                          <p:spTgt spid="47"/>
                                        </p:tgtEl>
                                        <p:attrNameLst>
                                          <p:attrName>ppt_x</p:attrName>
                                        </p:attrNameLst>
                                      </p:cBhvr>
                                      <p:tavLst>
                                        <p:tav tm="0">
                                          <p:val>
                                            <p:strVal val="ppt_x"/>
                                          </p:val>
                                        </p:tav>
                                        <p:tav tm="100000">
                                          <p:val>
                                            <p:strVal val="ppt_x"/>
                                          </p:val>
                                        </p:tav>
                                      </p:tavLst>
                                    </p:anim>
                                    <p:anim calcmode="lin" valueType="num">
                                      <p:cBhvr additive="base">
                                        <p:cTn id="33" dur="500"/>
                                        <p:tgtEl>
                                          <p:spTgt spid="47"/>
                                        </p:tgtEl>
                                        <p:attrNameLst>
                                          <p:attrName>ppt_y</p:attrName>
                                        </p:attrNameLst>
                                      </p:cBhvr>
                                      <p:tavLst>
                                        <p:tav tm="0">
                                          <p:val>
                                            <p:strVal val="ppt_y"/>
                                          </p:val>
                                        </p:tav>
                                        <p:tav tm="100000">
                                          <p:val>
                                            <p:strVal val="1+ppt_h/2"/>
                                          </p:val>
                                        </p:tav>
                                      </p:tavLst>
                                    </p:anim>
                                    <p:set>
                                      <p:cBhvr>
                                        <p:cTn id="34" dur="1" fill="hold">
                                          <p:stCondLst>
                                            <p:cond delay="499"/>
                                          </p:stCondLst>
                                        </p:cTn>
                                        <p:tgtEl>
                                          <p:spTgt spid="4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type="lt">
                                    <p:tmAbs val="120"/>
                                  </p:iterate>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type="lt">
                                    <p:tmAbs val="120"/>
                                  </p:iterate>
                                  <p:childTnLst>
                                    <p:set>
                                      <p:cBhvr>
                                        <p:cTn id="42" dur="1" fill="hold">
                                          <p:stCondLst>
                                            <p:cond delay="0"/>
                                          </p:stCondLst>
                                        </p:cTn>
                                        <p:tgtEl>
                                          <p:spTgt spid="5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type="lt">
                                    <p:tmAbs val="120"/>
                                  </p:iterate>
                                  <p:childTnLst>
                                    <p:set>
                                      <p:cBhvr>
                                        <p:cTn id="46" dur="1" fill="hold">
                                          <p:stCondLst>
                                            <p:cond delay="0"/>
                                          </p:stCondLst>
                                        </p:cTn>
                                        <p:tgtEl>
                                          <p:spTgt spid="58"/>
                                        </p:tgtEl>
                                        <p:attrNameLst>
                                          <p:attrName>style.visibility</p:attrName>
                                        </p:attrNameLst>
                                      </p:cBhvr>
                                      <p:to>
                                        <p:strVal val="visible"/>
                                      </p:to>
                                    </p:set>
                                  </p:childTnLst>
                                </p:cTn>
                              </p:par>
                              <p:par>
                                <p:cTn id="47" presetID="9" presetClass="entr" presetSubtype="0" fill="hold" grpId="2" nodeType="withEffect">
                                  <p:stCondLst>
                                    <p:cond delay="0"/>
                                  </p:stCondLst>
                                  <p:iterate type="lt">
                                    <p:tmPct val="0"/>
                                  </p:iterate>
                                  <p:childTnLst>
                                    <p:set>
                                      <p:cBhvr>
                                        <p:cTn id="48" dur="1" fill="hold">
                                          <p:stCondLst>
                                            <p:cond delay="0"/>
                                          </p:stCondLst>
                                        </p:cTn>
                                        <p:tgtEl>
                                          <p:spTgt spid="47"/>
                                        </p:tgtEl>
                                        <p:attrNameLst>
                                          <p:attrName>style.visibility</p:attrName>
                                        </p:attrNameLst>
                                      </p:cBhvr>
                                      <p:to>
                                        <p:strVal val="visible"/>
                                      </p:to>
                                    </p:set>
                                    <p:animEffect transition="in" filter="dissolve">
                                      <p:cBhvr>
                                        <p:cTn id="49" dur="500"/>
                                        <p:tgtEl>
                                          <p:spTgt spid="4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59"/>
                                        </p:tgtEl>
                                        <p:attrNameLst>
                                          <p:attrName>style.visibility</p:attrName>
                                        </p:attrNameLst>
                                      </p:cBhvr>
                                      <p:to>
                                        <p:strVal val="visible"/>
                                      </p:to>
                                    </p:set>
                                    <p:animEffect transition="in" filter="fade">
                                      <p:cBhvr>
                                        <p:cTn id="5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7" grpId="1"/>
      <p:bldP spid="47" grpId="2"/>
      <p:bldP spid="54" grpId="0"/>
      <p:bldP spid="55" grpId="0" animBg="1"/>
      <p:bldP spid="57" grpId="0"/>
      <p:bldP spid="58" grpId="0"/>
      <p:bldP spid="59"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371600"/>
            <a:ext cx="73152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A ratio can have larger equivalent ratios just like a fraction can have larger equivalent fractions.  </a:t>
            </a:r>
            <a:endParaRPr lang="en-US" sz="2800" dirty="0">
              <a:solidFill>
                <a:schemeClr val="accent1"/>
              </a:solidFill>
              <a:latin typeface="Orly's Font 2" pitchFamily="66" charset="0"/>
            </a:endParaRPr>
          </a:p>
        </p:txBody>
      </p:sp>
      <p:sp>
        <p:nvSpPr>
          <p:cNvPr id="4" name="Text Placeholder 3"/>
          <p:cNvSpPr txBox="1">
            <a:spLocks/>
          </p:cNvSpPr>
          <p:nvPr/>
        </p:nvSpPr>
        <p:spPr bwMode="auto">
          <a:xfrm>
            <a:off x="3886200" y="3009900"/>
            <a:ext cx="9525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5E9732"/>
                </a:solidFill>
                <a:latin typeface="Orly's Font 2" pitchFamily="66" charset="0"/>
              </a:rPr>
              <a:t>1 : 4</a:t>
            </a:r>
            <a:endParaRPr lang="en-US" sz="2800" dirty="0">
              <a:solidFill>
                <a:srgbClr val="5E9732"/>
              </a:solidFill>
              <a:latin typeface="Orly's Font 2" pitchFamily="66" charset="0"/>
            </a:endParaRPr>
          </a:p>
        </p:txBody>
      </p:sp>
      <p:sp>
        <p:nvSpPr>
          <p:cNvPr id="6" name="Text Placeholder 3"/>
          <p:cNvSpPr txBox="1">
            <a:spLocks/>
          </p:cNvSpPr>
          <p:nvPr/>
        </p:nvSpPr>
        <p:spPr bwMode="auto">
          <a:xfrm>
            <a:off x="3581400" y="3619500"/>
            <a:ext cx="16383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5E9732"/>
                </a:solidFill>
                <a:latin typeface="Orly's Font 2" pitchFamily="66" charset="0"/>
              </a:rPr>
              <a:t>x2    </a:t>
            </a:r>
            <a:r>
              <a:rPr lang="en-US" sz="2800" dirty="0" err="1" smtClean="0">
                <a:solidFill>
                  <a:srgbClr val="5E9732"/>
                </a:solidFill>
                <a:latin typeface="Orly's Font 2" pitchFamily="66" charset="0"/>
              </a:rPr>
              <a:t>x2</a:t>
            </a:r>
            <a:r>
              <a:rPr lang="en-US" sz="2800" dirty="0" smtClean="0">
                <a:solidFill>
                  <a:srgbClr val="5E9732"/>
                </a:solidFill>
                <a:latin typeface="Orly's Font 2" pitchFamily="66" charset="0"/>
              </a:rPr>
              <a:t> </a:t>
            </a:r>
            <a:endParaRPr lang="en-US" sz="2800" dirty="0">
              <a:solidFill>
                <a:srgbClr val="5E9732"/>
              </a:solidFill>
              <a:latin typeface="Orly's Font 2" pitchFamily="66" charset="0"/>
            </a:endParaRPr>
          </a:p>
        </p:txBody>
      </p:sp>
      <p:sp>
        <p:nvSpPr>
          <p:cNvPr id="7" name="Text Placeholder 3"/>
          <p:cNvSpPr txBox="1">
            <a:spLocks/>
          </p:cNvSpPr>
          <p:nvPr/>
        </p:nvSpPr>
        <p:spPr bwMode="auto">
          <a:xfrm>
            <a:off x="3848100" y="4305300"/>
            <a:ext cx="12573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rgbClr val="5E9732"/>
                </a:solidFill>
                <a:latin typeface="Orly's Font 2" pitchFamily="66" charset="0"/>
              </a:rPr>
              <a:t>2 : 8</a:t>
            </a:r>
            <a:endParaRPr lang="en-US" sz="2800" dirty="0">
              <a:solidFill>
                <a:srgbClr val="5E9732"/>
              </a:solidFill>
              <a:latin typeface="Orly's Font 2" pitchFamily="66" charset="0"/>
            </a:endParaRPr>
          </a:p>
        </p:txBody>
      </p:sp>
      <p:sp>
        <p:nvSpPr>
          <p:cNvPr id="14" name="Circular Arrow 13"/>
          <p:cNvSpPr/>
          <p:nvPr/>
        </p:nvSpPr>
        <p:spPr>
          <a:xfrm rot="5400000">
            <a:off x="4495800" y="3238500"/>
            <a:ext cx="1143000" cy="1371600"/>
          </a:xfrm>
          <a:prstGeom prst="circularArrow">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Tree>
    <p:extLst>
      <p:ext uri="{BB962C8B-B14F-4D97-AF65-F5344CB8AC3E}">
        <p14:creationId xmlns="" xmlns:p14="http://schemas.microsoft.com/office/powerpoint/2010/main" val="390552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2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120"/>
                                  </p:iterate>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120"/>
                                  </p:iterate>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lt">
                                    <p:tmAbs val="120"/>
                                  </p:iterate>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7" grpId="0"/>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0100" y="1485901"/>
            <a:ext cx="7429500" cy="2308324"/>
          </a:xfrm>
          <a:prstGeom prst="rect">
            <a:avLst/>
          </a:prstGeom>
          <a:noFill/>
        </p:spPr>
        <p:txBody>
          <a:bodyPr>
            <a:spAutoFit/>
          </a:bodyPr>
          <a:lstStyle/>
          <a:p>
            <a:pPr algn="ctr">
              <a:defRPr/>
            </a:pPr>
            <a:r>
              <a:rPr lang="en-US" sz="3600" dirty="0">
                <a:solidFill>
                  <a:schemeClr val="accent5"/>
                </a:solidFill>
                <a:latin typeface="Orly's Font 2" pitchFamily="66" charset="0"/>
                <a:ea typeface="Verdana" pitchFamily="34" charset="0"/>
                <a:cs typeface="Verdana" pitchFamily="34" charset="0"/>
              </a:rPr>
              <a:t>In this </a:t>
            </a:r>
            <a:r>
              <a:rPr lang="en-US" sz="3600" dirty="0" smtClean="0">
                <a:solidFill>
                  <a:schemeClr val="accent5"/>
                </a:solidFill>
                <a:latin typeface="Orly's Font 2" pitchFamily="66" charset="0"/>
                <a:ea typeface="Verdana" pitchFamily="34" charset="0"/>
                <a:cs typeface="Verdana" pitchFamily="34" charset="0"/>
              </a:rPr>
              <a:t>lesson, you learned how to create proportional relationships </a:t>
            </a:r>
            <a:r>
              <a:rPr lang="en-US" sz="3600" dirty="0" smtClean="0">
                <a:solidFill>
                  <a:schemeClr val="accent1"/>
                </a:solidFill>
                <a:latin typeface="Orly's Font 2" pitchFamily="66" charset="0"/>
                <a:ea typeface="Verdana" pitchFamily="34" charset="0"/>
                <a:cs typeface="Verdana" pitchFamily="34" charset="0"/>
              </a:rPr>
              <a:t>by expanding ratios. </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 xmlns:p14="http://schemas.microsoft.com/office/powerpoint/2010/main" val="183297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800100" y="1371600"/>
            <a:ext cx="77724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The ratio of orange to green candy in a </a:t>
            </a:r>
            <a:r>
              <a:rPr lang="en-US" sz="2800" dirty="0" smtClean="0">
                <a:solidFill>
                  <a:schemeClr val="accent1"/>
                </a:solidFill>
                <a:latin typeface="Orly's Font 2" pitchFamily="66" charset="0"/>
              </a:rPr>
              <a:t>bowl </a:t>
            </a:r>
            <a:r>
              <a:rPr lang="en-US" sz="2800" dirty="0" smtClean="0">
                <a:solidFill>
                  <a:schemeClr val="accent1"/>
                </a:solidFill>
                <a:latin typeface="Orly's Font 2" pitchFamily="66" charset="0"/>
              </a:rPr>
              <a:t>is 1 to 2.  Draw a picture of how a </a:t>
            </a:r>
            <a:r>
              <a:rPr lang="en-US" sz="2800" dirty="0" smtClean="0">
                <a:solidFill>
                  <a:schemeClr val="accent1"/>
                </a:solidFill>
                <a:latin typeface="Orly's Font 2" pitchFamily="66" charset="0"/>
              </a:rPr>
              <a:t>bowl </a:t>
            </a:r>
            <a:r>
              <a:rPr lang="en-US" sz="2800" dirty="0" smtClean="0">
                <a:solidFill>
                  <a:schemeClr val="accent1"/>
                </a:solidFill>
                <a:latin typeface="Orly's Font 2" pitchFamily="66" charset="0"/>
              </a:rPr>
              <a:t>with 12 pieces would look.</a:t>
            </a:r>
            <a:endParaRPr lang="en-US" sz="2800" dirty="0">
              <a:solidFill>
                <a:schemeClr val="accent1"/>
              </a:solidFill>
              <a:latin typeface="Orly's Font 2" pitchFamily="66" charset="0"/>
            </a:endParaRPr>
          </a:p>
        </p:txBody>
      </p:sp>
      <p:sp>
        <p:nvSpPr>
          <p:cNvPr id="12" name="Flowchart: Delay 11"/>
          <p:cNvSpPr/>
          <p:nvPr/>
        </p:nvSpPr>
        <p:spPr>
          <a:xfrm rot="5400000">
            <a:off x="3943350" y="1657350"/>
            <a:ext cx="1828800" cy="5372100"/>
          </a:xfrm>
          <a:prstGeom prst="flowChartDelay">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3" name="Flowchart: Connector 12"/>
          <p:cNvSpPr/>
          <p:nvPr/>
        </p:nvSpPr>
        <p:spPr>
          <a:xfrm>
            <a:off x="2514600" y="3657600"/>
            <a:ext cx="457200" cy="342900"/>
          </a:xfrm>
          <a:prstGeom prst="flowChartConnector">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4" name="Flowchart: Connector 13"/>
          <p:cNvSpPr/>
          <p:nvPr/>
        </p:nvSpPr>
        <p:spPr>
          <a:xfrm>
            <a:off x="6858000" y="4343400"/>
            <a:ext cx="457200" cy="342900"/>
          </a:xfrm>
          <a:prstGeom prst="flowChartConnector">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5" name="Flowchart: Connector 14"/>
          <p:cNvSpPr/>
          <p:nvPr/>
        </p:nvSpPr>
        <p:spPr>
          <a:xfrm>
            <a:off x="3886200" y="4686300"/>
            <a:ext cx="457200" cy="342900"/>
          </a:xfrm>
          <a:prstGeom prst="flowChartConnector">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6" name="Flowchart: Connector 15"/>
          <p:cNvSpPr/>
          <p:nvPr/>
        </p:nvSpPr>
        <p:spPr>
          <a:xfrm>
            <a:off x="4914900" y="4000500"/>
            <a:ext cx="457200" cy="342900"/>
          </a:xfrm>
          <a:prstGeom prst="flowChartConnector">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7" name="Flowchart: Connector 16"/>
          <p:cNvSpPr/>
          <p:nvPr/>
        </p:nvSpPr>
        <p:spPr>
          <a:xfrm>
            <a:off x="2743200" y="4343400"/>
            <a:ext cx="457200" cy="342900"/>
          </a:xfrm>
          <a:prstGeom prst="flowChartConnector">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8" name="Flowchart: Connector 17"/>
          <p:cNvSpPr/>
          <p:nvPr/>
        </p:nvSpPr>
        <p:spPr>
          <a:xfrm>
            <a:off x="3543300" y="3543300"/>
            <a:ext cx="457200" cy="342900"/>
          </a:xfrm>
          <a:prstGeom prst="flowChartConnector">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9" name="Flowchart: Connector 18"/>
          <p:cNvSpPr/>
          <p:nvPr/>
        </p:nvSpPr>
        <p:spPr>
          <a:xfrm>
            <a:off x="4572000" y="4343400"/>
            <a:ext cx="457200" cy="342900"/>
          </a:xfrm>
          <a:prstGeom prst="flowChartConnector">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20" name="Flowchart: Connector 19"/>
          <p:cNvSpPr/>
          <p:nvPr/>
        </p:nvSpPr>
        <p:spPr>
          <a:xfrm>
            <a:off x="5372100" y="3543300"/>
            <a:ext cx="457200" cy="342900"/>
          </a:xfrm>
          <a:prstGeom prst="flowChartConnector">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21" name="Flowchart: Connector 20"/>
          <p:cNvSpPr/>
          <p:nvPr/>
        </p:nvSpPr>
        <p:spPr>
          <a:xfrm>
            <a:off x="6057900" y="4000500"/>
            <a:ext cx="457200" cy="342900"/>
          </a:xfrm>
          <a:prstGeom prst="flowChartConnector">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22" name="Flowchart: Connector 21"/>
          <p:cNvSpPr/>
          <p:nvPr/>
        </p:nvSpPr>
        <p:spPr>
          <a:xfrm>
            <a:off x="5715000" y="4572000"/>
            <a:ext cx="457200" cy="342900"/>
          </a:xfrm>
          <a:prstGeom prst="flowChartConnector">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23" name="Flowchart: Connector 22"/>
          <p:cNvSpPr/>
          <p:nvPr/>
        </p:nvSpPr>
        <p:spPr>
          <a:xfrm>
            <a:off x="3771900" y="4229100"/>
            <a:ext cx="457200" cy="342900"/>
          </a:xfrm>
          <a:prstGeom prst="flowChartConnector">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24" name="Flowchart: Connector 23"/>
          <p:cNvSpPr/>
          <p:nvPr/>
        </p:nvSpPr>
        <p:spPr>
          <a:xfrm>
            <a:off x="6972300" y="3657600"/>
            <a:ext cx="457200" cy="342900"/>
          </a:xfrm>
          <a:prstGeom prst="flowChartConnector">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25" name="Rectangle 24"/>
          <p:cNvSpPr/>
          <p:nvPr/>
        </p:nvSpPr>
        <p:spPr>
          <a:xfrm>
            <a:off x="2286000" y="1714500"/>
            <a:ext cx="342900" cy="571500"/>
          </a:xfrm>
          <a:prstGeom prst="rect">
            <a:avLst/>
          </a:prstGeom>
          <a:solidFill>
            <a:schemeClr val="accent3">
              <a:alpha val="57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26" name="Rectangle 25"/>
          <p:cNvSpPr/>
          <p:nvPr/>
        </p:nvSpPr>
        <p:spPr>
          <a:xfrm>
            <a:off x="3086100" y="1714500"/>
            <a:ext cx="342900" cy="571500"/>
          </a:xfrm>
          <a:prstGeom prst="rect">
            <a:avLst/>
          </a:prstGeom>
          <a:solidFill>
            <a:schemeClr val="accent5">
              <a:alpha val="57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Tree>
    <p:extLst>
      <p:ext uri="{BB962C8B-B14F-4D97-AF65-F5344CB8AC3E}">
        <p14:creationId xmlns="" xmlns:p14="http://schemas.microsoft.com/office/powerpoint/2010/main" val="2765624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dissolv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dissolv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dissolv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dissolve">
                                      <p:cBhvr>
                                        <p:cTn id="32" dur="500"/>
                                        <p:tgtEl>
                                          <p:spTgt spid="17"/>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dissolve">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dissolv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dissolve">
                                      <p:cBhvr>
                                        <p:cTn id="45" dur="500"/>
                                        <p:tgtEl>
                                          <p:spTgt spid="23"/>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dissolve">
                                      <p:cBhvr>
                                        <p:cTn id="48" dur="500"/>
                                        <p:tgtEl>
                                          <p:spTgt spid="19"/>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dissolve">
                                      <p:cBhvr>
                                        <p:cTn id="53" dur="5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dissolve">
                                      <p:cBhvr>
                                        <p:cTn id="58" dur="500"/>
                                        <p:tgtEl>
                                          <p:spTgt spid="20"/>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dissolve">
                                      <p:cBhvr>
                                        <p:cTn id="61" dur="500"/>
                                        <p:tgtEl>
                                          <p:spTgt spid="22"/>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dissolve">
                                      <p:cBhvr>
                                        <p:cTn id="66" dur="500"/>
                                        <p:tgtEl>
                                          <p:spTgt spid="14"/>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dissolve">
                                      <p:cBhvr>
                                        <p:cTn id="71" dur="500"/>
                                        <p:tgtEl>
                                          <p:spTgt spid="21"/>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dissolve">
                                      <p:cBhvr>
                                        <p:cTn id="7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theme/theme1.xml><?xml version="1.0" encoding="utf-8"?>
<a:theme xmlns:a="http://schemas.openxmlformats.org/drawingml/2006/main" name="Office Theme">
  <a:themeElements>
    <a:clrScheme name="Learn Zillion">
      <a:dk1>
        <a:sysClr val="windowText" lastClr="000000"/>
      </a:dk1>
      <a:lt1>
        <a:sysClr val="window" lastClr="FFFFFF"/>
      </a:lt1>
      <a:dk2>
        <a:srgbClr val="7F7F7F"/>
      </a:dk2>
      <a:lt2>
        <a:srgbClr val="BFBFBF"/>
      </a:lt2>
      <a:accent1>
        <a:srgbClr val="0078AE"/>
      </a:accent1>
      <a:accent2>
        <a:srgbClr val="00BCE4"/>
      </a:accent2>
      <a:accent3>
        <a:srgbClr val="E86D1F"/>
      </a:accent3>
      <a:accent4>
        <a:srgbClr val="FFD200"/>
      </a:accent4>
      <a:accent5>
        <a:srgbClr val="5E9732"/>
      </a:accent5>
      <a:accent6>
        <a:srgbClr val="8DC63F"/>
      </a:accent6>
      <a:hlink>
        <a:srgbClr val="000000"/>
      </a:hlink>
      <a:folHlink>
        <a:srgbClr val="000000"/>
      </a:folHlink>
    </a:clrScheme>
    <a:fontScheme name="Learn Zillion">
      <a:majorFont>
        <a:latin typeface="Verdana"/>
        <a:ea typeface=""/>
        <a:cs typeface=""/>
      </a:majorFont>
      <a:minorFont>
        <a:latin typeface="Verdana"/>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38100">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4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dirty="0" smtClean="0">
            <a:latin typeface="Orly's Font" pitchFamily="66"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5826</TotalTime>
  <Words>1075</Words>
  <Application>Microsoft Office PowerPoint</Application>
  <PresentationFormat>On-screen Show (16:10)</PresentationFormat>
  <Paragraphs>75</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Orly's Font 2</vt:lpstr>
      <vt:lpstr>Wingdings</vt:lpstr>
      <vt:lpstr>Verdana</vt:lpstr>
      <vt:lpstr>Orly's Font</vt:lpstr>
      <vt:lpstr>Calibri</vt:lpstr>
      <vt:lpstr>Mangal</vt:lpstr>
      <vt:lpstr>Courier New</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TM2-1</dc:creator>
  <cp:lastModifiedBy>Virtual Academy</cp:lastModifiedBy>
  <cp:revision>281</cp:revision>
  <dcterms:created xsi:type="dcterms:W3CDTF">2012-07-13T21:37:32Z</dcterms:created>
  <dcterms:modified xsi:type="dcterms:W3CDTF">2012-09-03T15:38:23Z</dcterms:modified>
</cp:coreProperties>
</file>